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22"/>
  </p:notesMasterIdLst>
  <p:handoutMasterIdLst>
    <p:handoutMasterId r:id="rId23"/>
  </p:handoutMasterIdLst>
  <p:sldIdLst>
    <p:sldId id="256" r:id="rId5"/>
    <p:sldId id="310" r:id="rId6"/>
    <p:sldId id="283" r:id="rId7"/>
    <p:sldId id="262" r:id="rId8"/>
    <p:sldId id="272" r:id="rId9"/>
    <p:sldId id="309" r:id="rId10"/>
    <p:sldId id="308" r:id="rId11"/>
    <p:sldId id="303" r:id="rId12"/>
    <p:sldId id="304" r:id="rId13"/>
    <p:sldId id="305" r:id="rId14"/>
    <p:sldId id="311" r:id="rId15"/>
    <p:sldId id="339" r:id="rId16"/>
    <p:sldId id="259" r:id="rId17"/>
    <p:sldId id="257" r:id="rId18"/>
    <p:sldId id="315" r:id="rId19"/>
    <p:sldId id="258" r:id="rId20"/>
    <p:sldId id="324" r:id="rId21"/>
  </p:sldIdLst>
  <p:sldSz cx="9144000" cy="5143500" type="screen16x9"/>
  <p:notesSz cx="7010400" cy="9296400"/>
  <p:embeddedFontLst>
    <p:embeddedFont>
      <p:font typeface="Calibri" panose="020F0502020204030204" pitchFamily="34"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Monotype Corsiva" panose="03010101010201010101" pitchFamily="66" charset="0"/>
      <p:italic r:id="rId32"/>
    </p:embeddedFont>
    <p:embeddedFont>
      <p:font typeface="Nirmala UI Semilight" panose="020B0402040204020203" pitchFamily="34" charset="0"/>
      <p:regular r:id="rId33"/>
    </p:embeddedFont>
    <p:embeddedFont>
      <p:font typeface="Raleway" pitchFamily="2" charset="0"/>
      <p:regular r:id="rId34"/>
      <p:bold r:id="rId35"/>
      <p:italic r:id="rId36"/>
      <p:boldItalic r:id="rId37"/>
    </p:embeddedFont>
    <p:embeddedFont>
      <p:font typeface="Wingdings 2" panose="05020102010507070707" pitchFamily="18" charset="2"/>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A5CDF0-9FED-2EED-00B7-55C6BC7F0F83}" name="Boyd Moses Crystal" initials="BC" userId="S::boydmosesc@pcsb.org::e113ddec-ad30-4df6-8df5-3356f5b2b2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Brown" initials="AB" lastIdx="0" clrIdx="0">
    <p:extLst>
      <p:ext uri="{19B8F6BF-5375-455C-9EA6-DF929625EA0E}">
        <p15:presenceInfo xmlns:p15="http://schemas.microsoft.com/office/powerpoint/2012/main" userId="Amy Brow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7DF6B4-B580-4765-B12A-3CD4D10E243E}" v="3" dt="2022-10-19T17:43:51.781"/>
  </p1510:revLst>
</p1510:revInfo>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70823" autoAdjust="0"/>
  </p:normalViewPr>
  <p:slideViewPr>
    <p:cSldViewPr snapToGrid="0">
      <p:cViewPr varScale="1">
        <p:scale>
          <a:sx n="68" d="100"/>
          <a:sy n="68" d="100"/>
        </p:scale>
        <p:origin x="11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1D69F-26AA-40E2-BAA4-A4C236902175}"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EB9068DB-B619-46E9-8A9F-C5B5254D6185}">
      <dgm:prSet/>
      <dgm:spPr/>
      <dgm:t>
        <a:bodyPr/>
        <a:lstStyle/>
        <a:p>
          <a:r>
            <a:rPr lang="en-US"/>
            <a:t>Be</a:t>
          </a:r>
        </a:p>
      </dgm:t>
    </dgm:pt>
    <dgm:pt modelId="{6BE8667F-C812-4DD8-8A2D-A6EB240ED42B}" type="parTrans" cxnId="{EB427C13-F6E5-4EFD-8195-2718FA4D80DA}">
      <dgm:prSet/>
      <dgm:spPr/>
      <dgm:t>
        <a:bodyPr/>
        <a:lstStyle/>
        <a:p>
          <a:endParaRPr lang="en-US"/>
        </a:p>
      </dgm:t>
    </dgm:pt>
    <dgm:pt modelId="{96ABE640-CADC-47CD-9531-362225A15F03}" type="sibTrans" cxnId="{EB427C13-F6E5-4EFD-8195-2718FA4D80DA}">
      <dgm:prSet/>
      <dgm:spPr/>
      <dgm:t>
        <a:bodyPr/>
        <a:lstStyle/>
        <a:p>
          <a:endParaRPr lang="en-US"/>
        </a:p>
      </dgm:t>
    </dgm:pt>
    <dgm:pt modelId="{602B8A97-C866-4A71-A96E-7BA353D4B1A2}">
      <dgm:prSet/>
      <dgm:spPr/>
      <dgm:t>
        <a:bodyPr/>
        <a:lstStyle/>
        <a:p>
          <a:r>
            <a:rPr lang="en-US"/>
            <a:t>Be provided information on your child’s level of achievement on assessments in Reading/Language Arts, Writing, Mathematics, and Science. </a:t>
          </a:r>
        </a:p>
      </dgm:t>
    </dgm:pt>
    <dgm:pt modelId="{6033A48A-2C3D-42F9-B754-0DB6628D5E74}" type="parTrans" cxnId="{7B286EEA-10E7-47C7-84A1-AEEA00C72F8C}">
      <dgm:prSet/>
      <dgm:spPr/>
      <dgm:t>
        <a:bodyPr/>
        <a:lstStyle/>
        <a:p>
          <a:endParaRPr lang="en-US"/>
        </a:p>
      </dgm:t>
    </dgm:pt>
    <dgm:pt modelId="{AF0B0D1E-D80D-44A2-BDD5-60B06A2D3F28}" type="sibTrans" cxnId="{7B286EEA-10E7-47C7-84A1-AEEA00C72F8C}">
      <dgm:prSet/>
      <dgm:spPr/>
      <dgm:t>
        <a:bodyPr/>
        <a:lstStyle/>
        <a:p>
          <a:endParaRPr lang="en-US"/>
        </a:p>
      </dgm:t>
    </dgm:pt>
    <dgm:pt modelId="{B7FB80CA-207E-4DBD-AE42-6F17E39B2BD5}">
      <dgm:prSet/>
      <dgm:spPr/>
      <dgm:t>
        <a:bodyPr/>
        <a:lstStyle/>
        <a:p>
          <a:r>
            <a:rPr lang="en-US" dirty="0"/>
            <a:t>Request and Receive</a:t>
          </a:r>
        </a:p>
      </dgm:t>
    </dgm:pt>
    <dgm:pt modelId="{E6D3E141-6613-4572-AF12-7DC809006421}" type="parTrans" cxnId="{6E9E783F-5287-4D7C-9B73-F350FA8D1F40}">
      <dgm:prSet/>
      <dgm:spPr/>
      <dgm:t>
        <a:bodyPr/>
        <a:lstStyle/>
        <a:p>
          <a:endParaRPr lang="en-US"/>
        </a:p>
      </dgm:t>
    </dgm:pt>
    <dgm:pt modelId="{EDED52FE-01F5-417F-86DB-5534844CF01B}" type="sibTrans" cxnId="{6E9E783F-5287-4D7C-9B73-F350FA8D1F40}">
      <dgm:prSet/>
      <dgm:spPr/>
      <dgm:t>
        <a:bodyPr/>
        <a:lstStyle/>
        <a:p>
          <a:endParaRPr lang="en-US"/>
        </a:p>
      </dgm:t>
    </dgm:pt>
    <dgm:pt modelId="{8628DE50-7A2E-4F41-937D-D956C7E5E815}">
      <dgm:prSet/>
      <dgm:spPr/>
      <dgm:t>
        <a:bodyPr/>
        <a:lstStyle/>
        <a:p>
          <a:r>
            <a:rPr lang="en-US"/>
            <a:t>Request and receive information on the qualifications of your child’s teacher and supplemental personnel working with your child.</a:t>
          </a:r>
        </a:p>
      </dgm:t>
    </dgm:pt>
    <dgm:pt modelId="{55B3690F-8045-4CBD-B704-D8EB33FA581F}" type="parTrans" cxnId="{1B84777C-06D8-4762-BD6E-9B81F85CAA83}">
      <dgm:prSet/>
      <dgm:spPr/>
      <dgm:t>
        <a:bodyPr/>
        <a:lstStyle/>
        <a:p>
          <a:endParaRPr lang="en-US"/>
        </a:p>
      </dgm:t>
    </dgm:pt>
    <dgm:pt modelId="{609FDDE1-842B-4C0C-AE10-8C77AA45AC5A}" type="sibTrans" cxnId="{1B84777C-06D8-4762-BD6E-9B81F85CAA83}">
      <dgm:prSet/>
      <dgm:spPr/>
      <dgm:t>
        <a:bodyPr/>
        <a:lstStyle/>
        <a:p>
          <a:endParaRPr lang="en-US"/>
        </a:p>
      </dgm:t>
    </dgm:pt>
    <dgm:pt modelId="{CC35B4F0-DAC8-4E7D-9D8F-7B0DA389B262}">
      <dgm:prSet/>
      <dgm:spPr/>
      <dgm:t>
        <a:bodyPr/>
        <a:lstStyle/>
        <a:p>
          <a:r>
            <a:rPr lang="en-US"/>
            <a:t>Be</a:t>
          </a:r>
        </a:p>
      </dgm:t>
    </dgm:pt>
    <dgm:pt modelId="{ADE9DBE1-BF27-4C23-B2E8-1A8C1FF21832}" type="parTrans" cxnId="{AA727A01-6F48-41AB-AE9D-A5BEA04A03DE}">
      <dgm:prSet/>
      <dgm:spPr/>
      <dgm:t>
        <a:bodyPr/>
        <a:lstStyle/>
        <a:p>
          <a:endParaRPr lang="en-US"/>
        </a:p>
      </dgm:t>
    </dgm:pt>
    <dgm:pt modelId="{12DE42F1-A1D5-4F5F-B43E-F28C49FABA16}" type="sibTrans" cxnId="{AA727A01-6F48-41AB-AE9D-A5BEA04A03DE}">
      <dgm:prSet/>
      <dgm:spPr/>
      <dgm:t>
        <a:bodyPr/>
        <a:lstStyle/>
        <a:p>
          <a:endParaRPr lang="en-US"/>
        </a:p>
      </dgm:t>
    </dgm:pt>
    <dgm:pt modelId="{C33317C1-821B-4AE2-814D-306AC48CB2B3}">
      <dgm:prSet/>
      <dgm:spPr/>
      <dgm:t>
        <a:bodyPr/>
        <a:lstStyle/>
        <a:p>
          <a:r>
            <a:rPr lang="en-US"/>
            <a:t>Be notified of non-highly qualified or out-of-field teachers at the school. </a:t>
          </a:r>
        </a:p>
      </dgm:t>
    </dgm:pt>
    <dgm:pt modelId="{544CC9BD-FAB7-4034-9E6E-EECD36731CD6}" type="parTrans" cxnId="{1867F48F-B0EE-4BCF-AA93-09328A8C513F}">
      <dgm:prSet/>
      <dgm:spPr/>
      <dgm:t>
        <a:bodyPr/>
        <a:lstStyle/>
        <a:p>
          <a:endParaRPr lang="en-US"/>
        </a:p>
      </dgm:t>
    </dgm:pt>
    <dgm:pt modelId="{9A31F976-0505-4A16-B1D5-4472587A0ADF}" type="sibTrans" cxnId="{1867F48F-B0EE-4BCF-AA93-09328A8C513F}">
      <dgm:prSet/>
      <dgm:spPr/>
      <dgm:t>
        <a:bodyPr/>
        <a:lstStyle/>
        <a:p>
          <a:endParaRPr lang="en-US"/>
        </a:p>
      </dgm:t>
    </dgm:pt>
    <dgm:pt modelId="{D5547973-4AC7-4503-B1CD-3EB6A74061E2}">
      <dgm:prSet/>
      <dgm:spPr/>
      <dgm:t>
        <a:bodyPr/>
        <a:lstStyle/>
        <a:p>
          <a:r>
            <a:rPr lang="en-US"/>
            <a:t>Be</a:t>
          </a:r>
        </a:p>
      </dgm:t>
    </dgm:pt>
    <dgm:pt modelId="{E6744DD8-D6F0-4B90-ABDB-3343D0469B80}" type="parTrans" cxnId="{7E26D529-DA12-4A46-9FD4-FC182514FD92}">
      <dgm:prSet/>
      <dgm:spPr/>
      <dgm:t>
        <a:bodyPr/>
        <a:lstStyle/>
        <a:p>
          <a:endParaRPr lang="en-US"/>
        </a:p>
      </dgm:t>
    </dgm:pt>
    <dgm:pt modelId="{DE000BD1-1B9A-4E02-8181-092AC3F04437}" type="sibTrans" cxnId="{7E26D529-DA12-4A46-9FD4-FC182514FD92}">
      <dgm:prSet/>
      <dgm:spPr/>
      <dgm:t>
        <a:bodyPr/>
        <a:lstStyle/>
        <a:p>
          <a:endParaRPr lang="en-US"/>
        </a:p>
      </dgm:t>
    </dgm:pt>
    <dgm:pt modelId="{46D627AF-1BD2-4786-AF31-BA9F851D02A0}">
      <dgm:prSet/>
      <dgm:spPr/>
      <dgm:t>
        <a:bodyPr/>
        <a:lstStyle/>
        <a:p>
          <a:r>
            <a:rPr lang="en-US"/>
            <a:t>Be informed if your child is taught by a non-highly qualified teacher for four or more consecutive weeks.</a:t>
          </a:r>
        </a:p>
      </dgm:t>
    </dgm:pt>
    <dgm:pt modelId="{F33019CE-2CEF-4293-904E-ED8739862F47}" type="parTrans" cxnId="{AAE3A63E-4EAA-4274-9FBE-6F03E8CA2DCB}">
      <dgm:prSet/>
      <dgm:spPr/>
      <dgm:t>
        <a:bodyPr/>
        <a:lstStyle/>
        <a:p>
          <a:endParaRPr lang="en-US"/>
        </a:p>
      </dgm:t>
    </dgm:pt>
    <dgm:pt modelId="{C486B893-FAC3-4641-BC67-780419439DBA}" type="sibTrans" cxnId="{AAE3A63E-4EAA-4274-9FBE-6F03E8CA2DCB}">
      <dgm:prSet/>
      <dgm:spPr/>
      <dgm:t>
        <a:bodyPr/>
        <a:lstStyle/>
        <a:p>
          <a:endParaRPr lang="en-US"/>
        </a:p>
      </dgm:t>
    </dgm:pt>
    <dgm:pt modelId="{C70EEDD3-997F-40F8-A3C4-0A420ECDB8D4}" type="pres">
      <dgm:prSet presAssocID="{F991D69F-26AA-40E2-BAA4-A4C236902175}" presName="Name0" presStyleCnt="0">
        <dgm:presLayoutVars>
          <dgm:dir/>
          <dgm:animLvl val="lvl"/>
          <dgm:resizeHandles val="exact"/>
        </dgm:presLayoutVars>
      </dgm:prSet>
      <dgm:spPr/>
    </dgm:pt>
    <dgm:pt modelId="{A69A78BB-89B0-4446-A13D-D858DEAEDA43}" type="pres">
      <dgm:prSet presAssocID="{EB9068DB-B619-46E9-8A9F-C5B5254D6185}" presName="linNode" presStyleCnt="0"/>
      <dgm:spPr/>
    </dgm:pt>
    <dgm:pt modelId="{0D6CA68F-E5ED-454D-B1FE-5DF71F8AC0B3}" type="pres">
      <dgm:prSet presAssocID="{EB9068DB-B619-46E9-8A9F-C5B5254D6185}" presName="parentText" presStyleLbl="solidFgAcc1" presStyleIdx="0" presStyleCnt="4">
        <dgm:presLayoutVars>
          <dgm:chMax val="1"/>
          <dgm:bulletEnabled/>
        </dgm:presLayoutVars>
      </dgm:prSet>
      <dgm:spPr/>
    </dgm:pt>
    <dgm:pt modelId="{495D83E3-DED0-4A09-B1A5-7DF0289802D2}" type="pres">
      <dgm:prSet presAssocID="{EB9068DB-B619-46E9-8A9F-C5B5254D6185}" presName="descendantText" presStyleLbl="alignNode1" presStyleIdx="0" presStyleCnt="4">
        <dgm:presLayoutVars>
          <dgm:bulletEnabled/>
        </dgm:presLayoutVars>
      </dgm:prSet>
      <dgm:spPr/>
    </dgm:pt>
    <dgm:pt modelId="{AAC02A95-D2CF-45E6-856F-C7C251476081}" type="pres">
      <dgm:prSet presAssocID="{96ABE640-CADC-47CD-9531-362225A15F03}" presName="sp" presStyleCnt="0"/>
      <dgm:spPr/>
    </dgm:pt>
    <dgm:pt modelId="{0CD99A73-9B41-4B56-977A-A6C4CD382237}" type="pres">
      <dgm:prSet presAssocID="{B7FB80CA-207E-4DBD-AE42-6F17E39B2BD5}" presName="linNode" presStyleCnt="0"/>
      <dgm:spPr/>
    </dgm:pt>
    <dgm:pt modelId="{418EEE20-A6D0-4CA4-A333-3B9C7168175F}" type="pres">
      <dgm:prSet presAssocID="{B7FB80CA-207E-4DBD-AE42-6F17E39B2BD5}" presName="parentText" presStyleLbl="solidFgAcc1" presStyleIdx="1" presStyleCnt="4">
        <dgm:presLayoutVars>
          <dgm:chMax val="1"/>
          <dgm:bulletEnabled/>
        </dgm:presLayoutVars>
      </dgm:prSet>
      <dgm:spPr/>
    </dgm:pt>
    <dgm:pt modelId="{8DDCC77A-DAE7-4E12-8E4E-66D8D2811F46}" type="pres">
      <dgm:prSet presAssocID="{B7FB80CA-207E-4DBD-AE42-6F17E39B2BD5}" presName="descendantText" presStyleLbl="alignNode1" presStyleIdx="1" presStyleCnt="4">
        <dgm:presLayoutVars>
          <dgm:bulletEnabled/>
        </dgm:presLayoutVars>
      </dgm:prSet>
      <dgm:spPr/>
    </dgm:pt>
    <dgm:pt modelId="{92E48405-BF4C-40B8-A21B-BFEA69758B11}" type="pres">
      <dgm:prSet presAssocID="{EDED52FE-01F5-417F-86DB-5534844CF01B}" presName="sp" presStyleCnt="0"/>
      <dgm:spPr/>
    </dgm:pt>
    <dgm:pt modelId="{6BC4B9B7-0B98-430B-89EC-353435B80FC5}" type="pres">
      <dgm:prSet presAssocID="{CC35B4F0-DAC8-4E7D-9D8F-7B0DA389B262}" presName="linNode" presStyleCnt="0"/>
      <dgm:spPr/>
    </dgm:pt>
    <dgm:pt modelId="{2976F985-A2C3-4C59-B8B1-C49C001F0CE6}" type="pres">
      <dgm:prSet presAssocID="{CC35B4F0-DAC8-4E7D-9D8F-7B0DA389B262}" presName="parentText" presStyleLbl="solidFgAcc1" presStyleIdx="2" presStyleCnt="4">
        <dgm:presLayoutVars>
          <dgm:chMax val="1"/>
          <dgm:bulletEnabled/>
        </dgm:presLayoutVars>
      </dgm:prSet>
      <dgm:spPr/>
    </dgm:pt>
    <dgm:pt modelId="{C6B89B84-C18F-47A6-A131-B47C2BF3021C}" type="pres">
      <dgm:prSet presAssocID="{CC35B4F0-DAC8-4E7D-9D8F-7B0DA389B262}" presName="descendantText" presStyleLbl="alignNode1" presStyleIdx="2" presStyleCnt="4">
        <dgm:presLayoutVars>
          <dgm:bulletEnabled/>
        </dgm:presLayoutVars>
      </dgm:prSet>
      <dgm:spPr/>
    </dgm:pt>
    <dgm:pt modelId="{C57FF7B9-8699-4E73-9E19-F91932A7F653}" type="pres">
      <dgm:prSet presAssocID="{12DE42F1-A1D5-4F5F-B43E-F28C49FABA16}" presName="sp" presStyleCnt="0"/>
      <dgm:spPr/>
    </dgm:pt>
    <dgm:pt modelId="{F3934318-E3BF-4AA9-9516-FE7B443555B9}" type="pres">
      <dgm:prSet presAssocID="{D5547973-4AC7-4503-B1CD-3EB6A74061E2}" presName="linNode" presStyleCnt="0"/>
      <dgm:spPr/>
    </dgm:pt>
    <dgm:pt modelId="{9653E162-1CC2-459B-BC79-3404DE926644}" type="pres">
      <dgm:prSet presAssocID="{D5547973-4AC7-4503-B1CD-3EB6A74061E2}" presName="parentText" presStyleLbl="solidFgAcc1" presStyleIdx="3" presStyleCnt="4">
        <dgm:presLayoutVars>
          <dgm:chMax val="1"/>
          <dgm:bulletEnabled/>
        </dgm:presLayoutVars>
      </dgm:prSet>
      <dgm:spPr/>
    </dgm:pt>
    <dgm:pt modelId="{43479D59-0A6C-4FC2-972B-04822DD5D18A}" type="pres">
      <dgm:prSet presAssocID="{D5547973-4AC7-4503-B1CD-3EB6A74061E2}" presName="descendantText" presStyleLbl="alignNode1" presStyleIdx="3" presStyleCnt="4">
        <dgm:presLayoutVars>
          <dgm:bulletEnabled/>
        </dgm:presLayoutVars>
      </dgm:prSet>
      <dgm:spPr/>
    </dgm:pt>
  </dgm:ptLst>
  <dgm:cxnLst>
    <dgm:cxn modelId="{AA727A01-6F48-41AB-AE9D-A5BEA04A03DE}" srcId="{F991D69F-26AA-40E2-BAA4-A4C236902175}" destId="{CC35B4F0-DAC8-4E7D-9D8F-7B0DA389B262}" srcOrd="2" destOrd="0" parTransId="{ADE9DBE1-BF27-4C23-B2E8-1A8C1FF21832}" sibTransId="{12DE42F1-A1D5-4F5F-B43E-F28C49FABA16}"/>
    <dgm:cxn modelId="{E635E411-9ACA-4490-A217-DB70B05A2F45}" type="presOf" srcId="{CC35B4F0-DAC8-4E7D-9D8F-7B0DA389B262}" destId="{2976F985-A2C3-4C59-B8B1-C49C001F0CE6}" srcOrd="0" destOrd="0" presId="urn:microsoft.com/office/officeart/2016/7/layout/VerticalHollowActionList"/>
    <dgm:cxn modelId="{EB427C13-F6E5-4EFD-8195-2718FA4D80DA}" srcId="{F991D69F-26AA-40E2-BAA4-A4C236902175}" destId="{EB9068DB-B619-46E9-8A9F-C5B5254D6185}" srcOrd="0" destOrd="0" parTransId="{6BE8667F-C812-4DD8-8A2D-A6EB240ED42B}" sibTransId="{96ABE640-CADC-47CD-9531-362225A15F03}"/>
    <dgm:cxn modelId="{C3B7531D-70BE-413B-9E1D-65D8DC5C6C27}" type="presOf" srcId="{EB9068DB-B619-46E9-8A9F-C5B5254D6185}" destId="{0D6CA68F-E5ED-454D-B1FE-5DF71F8AC0B3}" srcOrd="0" destOrd="0" presId="urn:microsoft.com/office/officeart/2016/7/layout/VerticalHollowActionList"/>
    <dgm:cxn modelId="{7E26D529-DA12-4A46-9FD4-FC182514FD92}" srcId="{F991D69F-26AA-40E2-BAA4-A4C236902175}" destId="{D5547973-4AC7-4503-B1CD-3EB6A74061E2}" srcOrd="3" destOrd="0" parTransId="{E6744DD8-D6F0-4B90-ABDB-3343D0469B80}" sibTransId="{DE000BD1-1B9A-4E02-8181-092AC3F04437}"/>
    <dgm:cxn modelId="{148D4D30-48D2-4BF8-86CF-CD3B07D73028}" type="presOf" srcId="{D5547973-4AC7-4503-B1CD-3EB6A74061E2}" destId="{9653E162-1CC2-459B-BC79-3404DE926644}" srcOrd="0" destOrd="0" presId="urn:microsoft.com/office/officeart/2016/7/layout/VerticalHollowActionList"/>
    <dgm:cxn modelId="{AAE3A63E-4EAA-4274-9FBE-6F03E8CA2DCB}" srcId="{D5547973-4AC7-4503-B1CD-3EB6A74061E2}" destId="{46D627AF-1BD2-4786-AF31-BA9F851D02A0}" srcOrd="0" destOrd="0" parTransId="{F33019CE-2CEF-4293-904E-ED8739862F47}" sibTransId="{C486B893-FAC3-4641-BC67-780419439DBA}"/>
    <dgm:cxn modelId="{6E9E783F-5287-4D7C-9B73-F350FA8D1F40}" srcId="{F991D69F-26AA-40E2-BAA4-A4C236902175}" destId="{B7FB80CA-207E-4DBD-AE42-6F17E39B2BD5}" srcOrd="1" destOrd="0" parTransId="{E6D3E141-6613-4572-AF12-7DC809006421}" sibTransId="{EDED52FE-01F5-417F-86DB-5534844CF01B}"/>
    <dgm:cxn modelId="{4462177C-91EE-4577-AAFB-BA6B09CA72ED}" type="presOf" srcId="{602B8A97-C866-4A71-A96E-7BA353D4B1A2}" destId="{495D83E3-DED0-4A09-B1A5-7DF0289802D2}" srcOrd="0" destOrd="0" presId="urn:microsoft.com/office/officeart/2016/7/layout/VerticalHollowActionList"/>
    <dgm:cxn modelId="{1B84777C-06D8-4762-BD6E-9B81F85CAA83}" srcId="{B7FB80CA-207E-4DBD-AE42-6F17E39B2BD5}" destId="{8628DE50-7A2E-4F41-937D-D956C7E5E815}" srcOrd="0" destOrd="0" parTransId="{55B3690F-8045-4CBD-B704-D8EB33FA581F}" sibTransId="{609FDDE1-842B-4C0C-AE10-8C77AA45AC5A}"/>
    <dgm:cxn modelId="{18B5EE89-9A0F-4C12-903B-C5203269D01E}" type="presOf" srcId="{46D627AF-1BD2-4786-AF31-BA9F851D02A0}" destId="{43479D59-0A6C-4FC2-972B-04822DD5D18A}" srcOrd="0" destOrd="0" presId="urn:microsoft.com/office/officeart/2016/7/layout/VerticalHollowActionList"/>
    <dgm:cxn modelId="{1867F48F-B0EE-4BCF-AA93-09328A8C513F}" srcId="{CC35B4F0-DAC8-4E7D-9D8F-7B0DA389B262}" destId="{C33317C1-821B-4AE2-814D-306AC48CB2B3}" srcOrd="0" destOrd="0" parTransId="{544CC9BD-FAB7-4034-9E6E-EECD36731CD6}" sibTransId="{9A31F976-0505-4A16-B1D5-4472587A0ADF}"/>
    <dgm:cxn modelId="{138D25AD-34AC-4272-B729-9FE1DA8F3CED}" type="presOf" srcId="{C33317C1-821B-4AE2-814D-306AC48CB2B3}" destId="{C6B89B84-C18F-47A6-A131-B47C2BF3021C}" srcOrd="0" destOrd="0" presId="urn:microsoft.com/office/officeart/2016/7/layout/VerticalHollowActionList"/>
    <dgm:cxn modelId="{AC12E2AF-0928-4029-B9DA-A1500C230A8B}" type="presOf" srcId="{8628DE50-7A2E-4F41-937D-D956C7E5E815}" destId="{8DDCC77A-DAE7-4E12-8E4E-66D8D2811F46}" srcOrd="0" destOrd="0" presId="urn:microsoft.com/office/officeart/2016/7/layout/VerticalHollowActionList"/>
    <dgm:cxn modelId="{461803CD-092D-4C14-9A96-3818878EA60C}" type="presOf" srcId="{B7FB80CA-207E-4DBD-AE42-6F17E39B2BD5}" destId="{418EEE20-A6D0-4CA4-A333-3B9C7168175F}" srcOrd="0" destOrd="0" presId="urn:microsoft.com/office/officeart/2016/7/layout/VerticalHollowActionList"/>
    <dgm:cxn modelId="{7B286EEA-10E7-47C7-84A1-AEEA00C72F8C}" srcId="{EB9068DB-B619-46E9-8A9F-C5B5254D6185}" destId="{602B8A97-C866-4A71-A96E-7BA353D4B1A2}" srcOrd="0" destOrd="0" parTransId="{6033A48A-2C3D-42F9-B754-0DB6628D5E74}" sibTransId="{AF0B0D1E-D80D-44A2-BDD5-60B06A2D3F28}"/>
    <dgm:cxn modelId="{A6D707F6-2729-4A57-A0B4-58D73C4B5B62}" type="presOf" srcId="{F991D69F-26AA-40E2-BAA4-A4C236902175}" destId="{C70EEDD3-997F-40F8-A3C4-0A420ECDB8D4}" srcOrd="0" destOrd="0" presId="urn:microsoft.com/office/officeart/2016/7/layout/VerticalHollowActionList"/>
    <dgm:cxn modelId="{6D3BAF1F-8681-4E0E-8A92-DE3CF60BBAE2}" type="presParOf" srcId="{C70EEDD3-997F-40F8-A3C4-0A420ECDB8D4}" destId="{A69A78BB-89B0-4446-A13D-D858DEAEDA43}" srcOrd="0" destOrd="0" presId="urn:microsoft.com/office/officeart/2016/7/layout/VerticalHollowActionList"/>
    <dgm:cxn modelId="{2B7B1FE6-FE6D-4532-85CB-24684697145F}" type="presParOf" srcId="{A69A78BB-89B0-4446-A13D-D858DEAEDA43}" destId="{0D6CA68F-E5ED-454D-B1FE-5DF71F8AC0B3}" srcOrd="0" destOrd="0" presId="urn:microsoft.com/office/officeart/2016/7/layout/VerticalHollowActionList"/>
    <dgm:cxn modelId="{5B450C72-EB9A-425E-B17A-E339252FD79C}" type="presParOf" srcId="{A69A78BB-89B0-4446-A13D-D858DEAEDA43}" destId="{495D83E3-DED0-4A09-B1A5-7DF0289802D2}" srcOrd="1" destOrd="0" presId="urn:microsoft.com/office/officeart/2016/7/layout/VerticalHollowActionList"/>
    <dgm:cxn modelId="{454DCF5D-EC41-4DDE-983C-2B51E0F982F5}" type="presParOf" srcId="{C70EEDD3-997F-40F8-A3C4-0A420ECDB8D4}" destId="{AAC02A95-D2CF-45E6-856F-C7C251476081}" srcOrd="1" destOrd="0" presId="urn:microsoft.com/office/officeart/2016/7/layout/VerticalHollowActionList"/>
    <dgm:cxn modelId="{743E0BB7-5E56-4915-B325-BCAC5E4E46D7}" type="presParOf" srcId="{C70EEDD3-997F-40F8-A3C4-0A420ECDB8D4}" destId="{0CD99A73-9B41-4B56-977A-A6C4CD382237}" srcOrd="2" destOrd="0" presId="urn:microsoft.com/office/officeart/2016/7/layout/VerticalHollowActionList"/>
    <dgm:cxn modelId="{B129C749-46C4-4092-BD4E-B6BB0E5707D1}" type="presParOf" srcId="{0CD99A73-9B41-4B56-977A-A6C4CD382237}" destId="{418EEE20-A6D0-4CA4-A333-3B9C7168175F}" srcOrd="0" destOrd="0" presId="urn:microsoft.com/office/officeart/2016/7/layout/VerticalHollowActionList"/>
    <dgm:cxn modelId="{FA670663-DEAC-4948-956A-462FB0BE1499}" type="presParOf" srcId="{0CD99A73-9B41-4B56-977A-A6C4CD382237}" destId="{8DDCC77A-DAE7-4E12-8E4E-66D8D2811F46}" srcOrd="1" destOrd="0" presId="urn:microsoft.com/office/officeart/2016/7/layout/VerticalHollowActionList"/>
    <dgm:cxn modelId="{584A21A6-CE72-45AF-9DB2-0F8E9E008C6D}" type="presParOf" srcId="{C70EEDD3-997F-40F8-A3C4-0A420ECDB8D4}" destId="{92E48405-BF4C-40B8-A21B-BFEA69758B11}" srcOrd="3" destOrd="0" presId="urn:microsoft.com/office/officeart/2016/7/layout/VerticalHollowActionList"/>
    <dgm:cxn modelId="{C2B3D694-6BC2-40AF-AAE3-308182F1A731}" type="presParOf" srcId="{C70EEDD3-997F-40F8-A3C4-0A420ECDB8D4}" destId="{6BC4B9B7-0B98-430B-89EC-353435B80FC5}" srcOrd="4" destOrd="0" presId="urn:microsoft.com/office/officeart/2016/7/layout/VerticalHollowActionList"/>
    <dgm:cxn modelId="{63429526-3FAA-4969-B417-238335E57C30}" type="presParOf" srcId="{6BC4B9B7-0B98-430B-89EC-353435B80FC5}" destId="{2976F985-A2C3-4C59-B8B1-C49C001F0CE6}" srcOrd="0" destOrd="0" presId="urn:microsoft.com/office/officeart/2016/7/layout/VerticalHollowActionList"/>
    <dgm:cxn modelId="{11B7CFDB-D5EF-4A3B-8975-157A3C0C6095}" type="presParOf" srcId="{6BC4B9B7-0B98-430B-89EC-353435B80FC5}" destId="{C6B89B84-C18F-47A6-A131-B47C2BF3021C}" srcOrd="1" destOrd="0" presId="urn:microsoft.com/office/officeart/2016/7/layout/VerticalHollowActionList"/>
    <dgm:cxn modelId="{ECB1EB71-4C66-42FF-A4EE-EDD7ACF254D1}" type="presParOf" srcId="{C70EEDD3-997F-40F8-A3C4-0A420ECDB8D4}" destId="{C57FF7B9-8699-4E73-9E19-F91932A7F653}" srcOrd="5" destOrd="0" presId="urn:microsoft.com/office/officeart/2016/7/layout/VerticalHollowActionList"/>
    <dgm:cxn modelId="{6B1D5165-8F9F-4FF6-865E-11F1D980B4CD}" type="presParOf" srcId="{C70EEDD3-997F-40F8-A3C4-0A420ECDB8D4}" destId="{F3934318-E3BF-4AA9-9516-FE7B443555B9}" srcOrd="6" destOrd="0" presId="urn:microsoft.com/office/officeart/2016/7/layout/VerticalHollowActionList"/>
    <dgm:cxn modelId="{B43E5C0A-354E-445D-B4E7-FF33AF92BFE9}" type="presParOf" srcId="{F3934318-E3BF-4AA9-9516-FE7B443555B9}" destId="{9653E162-1CC2-459B-BC79-3404DE926644}" srcOrd="0" destOrd="0" presId="urn:microsoft.com/office/officeart/2016/7/layout/VerticalHollowActionList"/>
    <dgm:cxn modelId="{8927F731-C12F-4B0E-BC6E-06E9A16B40F0}" type="presParOf" srcId="{F3934318-E3BF-4AA9-9516-FE7B443555B9}" destId="{43479D59-0A6C-4FC2-972B-04822DD5D18A}"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83E3-DED0-4A09-B1A5-7DF0289802D2}">
      <dsp:nvSpPr>
        <dsp:cNvPr id="0" name=""/>
        <dsp:cNvSpPr/>
      </dsp:nvSpPr>
      <dsp:spPr>
        <a:xfrm>
          <a:off x="745374" y="1443"/>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Be provided information on your child’s level of achievement on assessments in Reading/Language Arts, Writing, Mathematics, and Science. </a:t>
          </a:r>
        </a:p>
      </dsp:txBody>
      <dsp:txXfrm>
        <a:off x="745374" y="1443"/>
        <a:ext cx="2981498" cy="747907"/>
      </dsp:txXfrm>
    </dsp:sp>
    <dsp:sp modelId="{0D6CA68F-E5ED-454D-B1FE-5DF71F8AC0B3}">
      <dsp:nvSpPr>
        <dsp:cNvPr id="0" name=""/>
        <dsp:cNvSpPr/>
      </dsp:nvSpPr>
      <dsp:spPr>
        <a:xfrm>
          <a:off x="0" y="1443"/>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1443"/>
        <a:ext cx="745374" cy="747907"/>
      </dsp:txXfrm>
    </dsp:sp>
    <dsp:sp modelId="{8DDCC77A-DAE7-4E12-8E4E-66D8D2811F46}">
      <dsp:nvSpPr>
        <dsp:cNvPr id="0" name=""/>
        <dsp:cNvSpPr/>
      </dsp:nvSpPr>
      <dsp:spPr>
        <a:xfrm>
          <a:off x="745374" y="794225"/>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Request and receive information on the qualifications of your child’s teacher and supplemental personnel working with your child.</a:t>
          </a:r>
        </a:p>
      </dsp:txBody>
      <dsp:txXfrm>
        <a:off x="745374" y="794225"/>
        <a:ext cx="2981498" cy="747907"/>
      </dsp:txXfrm>
    </dsp:sp>
    <dsp:sp modelId="{418EEE20-A6D0-4CA4-A333-3B9C7168175F}">
      <dsp:nvSpPr>
        <dsp:cNvPr id="0" name=""/>
        <dsp:cNvSpPr/>
      </dsp:nvSpPr>
      <dsp:spPr>
        <a:xfrm>
          <a:off x="0" y="794225"/>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dirty="0"/>
            <a:t>Request and Receive</a:t>
          </a:r>
        </a:p>
      </dsp:txBody>
      <dsp:txXfrm>
        <a:off x="0" y="794225"/>
        <a:ext cx="745374" cy="747907"/>
      </dsp:txXfrm>
    </dsp:sp>
    <dsp:sp modelId="{C6B89B84-C18F-47A6-A131-B47C2BF3021C}">
      <dsp:nvSpPr>
        <dsp:cNvPr id="0" name=""/>
        <dsp:cNvSpPr/>
      </dsp:nvSpPr>
      <dsp:spPr>
        <a:xfrm>
          <a:off x="745374" y="1587006"/>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Be notified of non-highly qualified or out-of-field teachers at the school. </a:t>
          </a:r>
        </a:p>
      </dsp:txBody>
      <dsp:txXfrm>
        <a:off x="745374" y="1587006"/>
        <a:ext cx="2981498" cy="747907"/>
      </dsp:txXfrm>
    </dsp:sp>
    <dsp:sp modelId="{2976F985-A2C3-4C59-B8B1-C49C001F0CE6}">
      <dsp:nvSpPr>
        <dsp:cNvPr id="0" name=""/>
        <dsp:cNvSpPr/>
      </dsp:nvSpPr>
      <dsp:spPr>
        <a:xfrm>
          <a:off x="0" y="1587006"/>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1587006"/>
        <a:ext cx="745374" cy="747907"/>
      </dsp:txXfrm>
    </dsp:sp>
    <dsp:sp modelId="{43479D59-0A6C-4FC2-972B-04822DD5D18A}">
      <dsp:nvSpPr>
        <dsp:cNvPr id="0" name=""/>
        <dsp:cNvSpPr/>
      </dsp:nvSpPr>
      <dsp:spPr>
        <a:xfrm>
          <a:off x="745374" y="2379788"/>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Be informed if your child is taught by a non-highly qualified teacher for four or more consecutive weeks.</a:t>
          </a:r>
        </a:p>
      </dsp:txBody>
      <dsp:txXfrm>
        <a:off x="745374" y="2379788"/>
        <a:ext cx="2981498" cy="747907"/>
      </dsp:txXfrm>
    </dsp:sp>
    <dsp:sp modelId="{9653E162-1CC2-459B-BC79-3404DE926644}">
      <dsp:nvSpPr>
        <dsp:cNvPr id="0" name=""/>
        <dsp:cNvSpPr/>
      </dsp:nvSpPr>
      <dsp:spPr>
        <a:xfrm>
          <a:off x="0" y="2379788"/>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2379788"/>
        <a:ext cx="745374" cy="74790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39ABA-575B-43CD-8721-5DAB76D42F8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151BAD4-8D84-440B-80A3-F2E0D50A23F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9D44450-F05C-410B-84AF-2ED7C998B8E4}" type="datetimeFigureOut">
              <a:rPr lang="en-US" smtClean="0"/>
              <a:t>10/23/2022</a:t>
            </a:fld>
            <a:endParaRPr lang="en-US"/>
          </a:p>
        </p:txBody>
      </p:sp>
      <p:sp>
        <p:nvSpPr>
          <p:cNvPr id="4" name="Footer Placeholder 3">
            <a:extLst>
              <a:ext uri="{FF2B5EF4-FFF2-40B4-BE49-F238E27FC236}">
                <a16:creationId xmlns:a16="http://schemas.microsoft.com/office/drawing/2014/main" id="{E121B2D8-F0D7-404E-ABBB-72D09DE7562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3B996-314E-45D8-8DC5-CD60B66AE4F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130C05E-0E58-4629-AB77-12AA0B262E7E}" type="slidenum">
              <a:rPr lang="en-US" smtClean="0"/>
              <a:t>‹#›</a:t>
            </a:fld>
            <a:endParaRPr lang="en-US"/>
          </a:p>
        </p:txBody>
      </p:sp>
    </p:spTree>
    <p:extLst>
      <p:ext uri="{BB962C8B-B14F-4D97-AF65-F5344CB8AC3E}">
        <p14:creationId xmlns:p14="http://schemas.microsoft.com/office/powerpoint/2010/main" val="3052073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r>
              <a:rPr lang="en-US" dirty="0"/>
              <a:t>Evidence: Upload completed presentation and recorded feedback as part of the evidence to support the Annual Meeting Materials. Do not forget the sign-in sheets, and survey/feedback that you receive throughout the meeting.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the 1-minute video to share with families about the PAC and the interest form (which is on the next slide). </a:t>
            </a:r>
          </a:p>
        </p:txBody>
      </p:sp>
    </p:spTree>
    <p:extLst>
      <p:ext uri="{BB962C8B-B14F-4D97-AF65-F5344CB8AC3E}">
        <p14:creationId xmlns:p14="http://schemas.microsoft.com/office/powerpoint/2010/main" val="1810964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Please complete the form if you are interested in representing your school/community. </a:t>
            </a:r>
          </a:p>
          <a:p>
            <a:pPr marL="0" indent="0">
              <a:buNone/>
            </a:pPr>
            <a:endParaRPr lang="en-US" dirty="0"/>
          </a:p>
          <a:p>
            <a:pPr marL="0" indent="0">
              <a:buNone/>
            </a:pPr>
            <a:r>
              <a:rPr lang="en-US" dirty="0"/>
              <a:t>Please allow a minute for interested families to complete the form during the meeting. </a:t>
            </a:r>
          </a:p>
          <a:p>
            <a:pPr marL="0" indent="0">
              <a:buNone/>
            </a:pPr>
            <a:endParaRPr lang="en-US" dirty="0"/>
          </a:p>
          <a:p>
            <a:pPr marL="0" indent="0">
              <a:buNone/>
            </a:pPr>
            <a:r>
              <a:rPr lang="en-US" dirty="0"/>
              <a:t>Here is the link for you to share also:  https://forms.office.com/r/XYv54tECMy</a:t>
            </a:r>
          </a:p>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dirty="0"/>
              <a:t>All curriculum, instruction and assessments are based on student-centered expectations. </a:t>
            </a:r>
          </a:p>
          <a:p>
            <a:pPr marL="0" indent="0" defTabSz="931774">
              <a:buNone/>
              <a:defRPr/>
            </a:pPr>
            <a:endParaRPr lang="en-US" dirty="0"/>
          </a:p>
          <a:p>
            <a:pPr marL="0" indent="0" defTabSz="931774">
              <a:buNone/>
              <a:defRPr/>
            </a:pPr>
            <a:r>
              <a:rPr lang="en-US" dirty="0"/>
              <a:t>FSA </a:t>
            </a:r>
            <a:r>
              <a:rPr lang="en-US" dirty="0">
                <a:sym typeface="Wingdings" panose="05000000000000000000" pitchFamily="2" charset="2"/>
              </a:rPr>
              <a:t> Transition to BEST!</a:t>
            </a:r>
          </a:p>
          <a:p>
            <a:pPr marL="0" indent="0" defTabSz="931774">
              <a:buNone/>
              <a:defRPr/>
            </a:pPr>
            <a:endParaRPr lang="en-US" dirty="0">
              <a:sym typeface="Wingdings" panose="05000000000000000000" pitchFamily="2" charset="2"/>
            </a:endParaRPr>
          </a:p>
          <a:p>
            <a:pPr marL="0" indent="0" defTabSz="931774">
              <a:buNone/>
              <a:defRPr/>
            </a:pPr>
            <a:r>
              <a:rPr lang="en-US" dirty="0">
                <a:sym typeface="Wingdings" panose="05000000000000000000" pitchFamily="2" charset="2"/>
              </a:rPr>
              <a:t>https://www.flgov.com/2021/09/14/governor-desantis-announces-end-of-the-high-stakes-fsa-testing-to-become-the-first-state-in-the-nation-to-fully-transition-to-progress-monitoring/</a:t>
            </a:r>
          </a:p>
          <a:p>
            <a:pPr marL="0" indent="0" defTabSz="931774">
              <a:buNone/>
              <a:defRPr/>
            </a:pPr>
            <a:endParaRPr lang="en-US" dirty="0"/>
          </a:p>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All curriculum, instruction and assessments are based on student-centered expectations. </a:t>
            </a:r>
          </a:p>
        </p:txBody>
      </p:sp>
      <p:sp>
        <p:nvSpPr>
          <p:cNvPr id="4" name="Slide Number Placeholder 3"/>
          <p:cNvSpPr>
            <a:spLocks noGrp="1"/>
          </p:cNvSpPr>
          <p:nvPr>
            <p:ph type="sldNum" sz="quarter" idx="10"/>
          </p:nvPr>
        </p:nvSpPr>
        <p:spPr/>
        <p:txBody>
          <a:bodyPr lIns="93177" tIns="46589" rIns="93177" bIns="46589"/>
          <a:lstStyle/>
          <a:p>
            <a:fld id="{313BE511-0B8B-4937-A477-10F91184C1C1}" type="slidenum">
              <a:rPr lang="en-US" smtClean="0"/>
              <a:t>15</a:t>
            </a:fld>
            <a:endParaRPr lang="en-US"/>
          </a:p>
        </p:txBody>
      </p:sp>
    </p:spTree>
    <p:extLst>
      <p:ext uri="{BB962C8B-B14F-4D97-AF65-F5344CB8AC3E}">
        <p14:creationId xmlns:p14="http://schemas.microsoft.com/office/powerpoint/2010/main" val="351305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Please duplicate Microsoft Forms provided or create school survey. To generate a QR code hover over your school’s survey and </a:t>
            </a:r>
            <a:r>
              <a:rPr lang="en-US" dirty="0" err="1"/>
              <a:t>and</a:t>
            </a:r>
            <a:r>
              <a:rPr lang="en-US" dirty="0"/>
              <a:t> right click.  Create QR code for this page will be an option.</a:t>
            </a:r>
          </a:p>
          <a:p>
            <a:endParaRPr lang="en-US" dirty="0"/>
          </a:p>
          <a:p>
            <a:r>
              <a:rPr lang="en-US" dirty="0"/>
              <a:t>https://forms.office.com/Pages/ShareFormPage.aspx?id=BZM8c9c5GkaGb_3ye_PH_x-1YNVO6C1FkgA88U6PR2tUNEQzTU0wNkZXVUxVTlpEMU81NkJFMlJNTi4u&amp;sharetoken=FXXhmgwFjSnl0sNz61ki </a:t>
            </a:r>
          </a:p>
        </p:txBody>
      </p:sp>
    </p:spTree>
    <p:extLst>
      <p:ext uri="{BB962C8B-B14F-4D97-AF65-F5344CB8AC3E}">
        <p14:creationId xmlns:p14="http://schemas.microsoft.com/office/powerpoint/2010/main" val="98434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Highlight the Title I Program here in Pinellas County.</a:t>
            </a:r>
          </a:p>
        </p:txBody>
      </p:sp>
    </p:spTree>
    <p:extLst>
      <p:ext uri="{BB962C8B-B14F-4D97-AF65-F5344CB8AC3E}">
        <p14:creationId xmlns:p14="http://schemas.microsoft.com/office/powerpoint/2010/main" val="323260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aa6d39ba0_1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aaa6d39ba0_1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pPr>
            <a:r>
              <a:rPr lang="en-US" altLang="en-US" dirty="0">
                <a:latin typeface="Arial" panose="020B0604020202020204" pitchFamily="34" charset="0"/>
              </a:rPr>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ed75ccf_0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ed75ccf_0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Title I is supplemental federal funding that provides </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bg1"/>
                </a:solidFill>
              </a:rPr>
              <a:t>Definition: provided in addition to what is already present or available to complete or enhance it e</a:t>
            </a:r>
            <a:r>
              <a:rPr lang="en-US" dirty="0"/>
              <a:t>xtra academic support and learning opportunities for economically disadvantaged students.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Evidence for input  – input from school can be a survey or notes, which include quotes related to what was shared as feedback AND how this input will be used to inform the PFEP and future engagement activities. </a:t>
            </a:r>
          </a:p>
          <a:p>
            <a:pPr marL="0" indent="0">
              <a:buNone/>
            </a:pPr>
            <a:endParaRPr lang="en-US" dirty="0"/>
          </a:p>
          <a:p>
            <a:pPr marL="0" indent="0">
              <a:buNone/>
            </a:pPr>
            <a:r>
              <a:rPr lang="en-US" dirty="0"/>
              <a:t>Evidence of Attendance – please include attendance of DIVERSE stakeholder group/s.</a:t>
            </a:r>
          </a:p>
          <a:p>
            <a:pPr marL="0" indent="0">
              <a:buNone/>
            </a:pPr>
            <a:endParaRPr lang="en-US" dirty="0"/>
          </a:p>
          <a:p>
            <a:pPr marL="0" indent="0">
              <a:buNone/>
            </a:pPr>
            <a:endParaRPr lang="en-US" dirty="0"/>
          </a:p>
          <a:p>
            <a:pPr marL="0" indent="0">
              <a:buNone/>
            </a:pPr>
            <a:endParaRPr lang="en-US" dirty="0"/>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school’s Title I Parent Station is located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or photo of Title I Parent Station (front office and on the webpage). Please include photo as part of the evidence monitoring. </a:t>
            </a: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will find a copy of our School Improvement Plan, Title I Schoolwide Plan, School’s PFEP, the School District’s PFEP, Parent’s Right to Memo, Upcoming Events, Compact,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other documents at your station)</a:t>
            </a:r>
          </a:p>
          <a:p>
            <a:endParaRPr lang="en-US" dirty="0"/>
          </a:p>
        </p:txBody>
      </p:sp>
    </p:spTree>
    <p:extLst>
      <p:ext uri="{BB962C8B-B14F-4D97-AF65-F5344CB8AC3E}">
        <p14:creationId xmlns:p14="http://schemas.microsoft.com/office/powerpoint/2010/main" val="1300864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At the elementary level, school compacts are used as a progress monitoring tool through the year during parent teacher conferences.</a:t>
            </a:r>
          </a:p>
          <a:p>
            <a:endParaRPr lang="en-US" dirty="0"/>
          </a:p>
        </p:txBody>
      </p:sp>
    </p:spTree>
    <p:extLst>
      <p:ext uri="{BB962C8B-B14F-4D97-AF65-F5344CB8AC3E}">
        <p14:creationId xmlns:p14="http://schemas.microsoft.com/office/powerpoint/2010/main" val="1055547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any things that unique to your school’s compact. </a:t>
            </a:r>
          </a:p>
        </p:txBody>
      </p:sp>
    </p:spTree>
    <p:extLst>
      <p:ext uri="{BB962C8B-B14F-4D97-AF65-F5344CB8AC3E}">
        <p14:creationId xmlns:p14="http://schemas.microsoft.com/office/powerpoint/2010/main" val="70655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23533" defTabSz="931774">
              <a:defRPr/>
            </a:pPr>
            <a:r>
              <a:rPr lang="en-US" dirty="0"/>
              <a:t>Please add your PAC representative in slide and share with your Title I Specialist. </a:t>
            </a:r>
          </a:p>
        </p:txBody>
      </p:sp>
    </p:spTree>
    <p:extLst>
      <p:ext uri="{BB962C8B-B14F-4D97-AF65-F5344CB8AC3E}">
        <p14:creationId xmlns:p14="http://schemas.microsoft.com/office/powerpoint/2010/main" val="175842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Google Shape;49;p7"/>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color background">
  <p:cSld name="BLANK_1">
    <p:bg>
      <p:bgPr>
        <a:solidFill>
          <a:schemeClr val="accent1"/>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000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7" r:id="rId8"/>
    <p:sldLayoutId id="2147483661"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http://www.pcsb.org/titleone"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hyperlink" Target="https://drive.google.com/file/d/1gYLKdbs7FF3pvCykYitrESmTUS4tE5BC/view"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image" Target="../media/image1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jpeg"/><Relationship Id="rId5" Type="http://schemas.openxmlformats.org/officeDocument/2006/relationships/hyperlink" Target="http://www.fldoe.org/standardsreview/"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hyperlink" Target="https://www.flgov.com/2021/09/14/governor-desantis-announces-end-of-the-high-stakes-fsa-testing-to-become-the-first-state-in-the-nation-to-fully-transition-to-progress-monitoring/" TargetMode="External"/><Relationship Id="rId3" Type="http://schemas.openxmlformats.org/officeDocument/2006/relationships/slideLayout" Target="../slideLayouts/slideLayout7.xml"/><Relationship Id="rId7" Type="http://schemas.openxmlformats.org/officeDocument/2006/relationships/hyperlink" Target="https://www.pexels.com/photo/background-book-stack-books-close-up-1148399/"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jpg"/><Relationship Id="rId5" Type="http://schemas.openxmlformats.org/officeDocument/2006/relationships/hyperlink" Target="https://feaweb.org/fsa-transition-to-fast/" TargetMode="External"/><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90054" y="2811216"/>
            <a:ext cx="7834745" cy="1159800"/>
          </a:xfrm>
          <a:prstGeom prst="rect">
            <a:avLst/>
          </a:prstGeom>
        </p:spPr>
        <p:txBody>
          <a:bodyPr spcFirstLastPara="1" wrap="square" lIns="91425" tIns="91425" rIns="91425" bIns="91425" anchor="t" anchorCtr="0">
            <a:noAutofit/>
          </a:bodyPr>
          <a:lstStyle/>
          <a:p>
            <a:pPr lvl="0"/>
            <a:r>
              <a:rPr lang="en-US" altLang="en-US" dirty="0"/>
              <a:t>Title I Annual Parent Meeting</a:t>
            </a:r>
            <a:endParaRPr dirty="0"/>
          </a:p>
        </p:txBody>
      </p:sp>
      <p:sp>
        <p:nvSpPr>
          <p:cNvPr id="2" name="Rectangle 1">
            <a:extLst>
              <a:ext uri="{FF2B5EF4-FFF2-40B4-BE49-F238E27FC236}">
                <a16:creationId xmlns:a16="http://schemas.microsoft.com/office/drawing/2014/main" id="{CBA064CE-C29C-421B-BDE3-69A0DEB42C9D}"/>
              </a:ext>
            </a:extLst>
          </p:cNvPr>
          <p:cNvSpPr/>
          <p:nvPr/>
        </p:nvSpPr>
        <p:spPr>
          <a:xfrm>
            <a:off x="1856509" y="1043203"/>
            <a:ext cx="2279073" cy="954107"/>
          </a:xfrm>
          <a:prstGeom prst="rect">
            <a:avLst/>
          </a:prstGeom>
        </p:spPr>
        <p:txBody>
          <a:bodyPr wrap="square">
            <a:spAutoFit/>
          </a:bodyPr>
          <a:lstStyle/>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Belleair Elementary </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October 20, 2022</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5:30-6:00</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Renee Kelly</a:t>
            </a:r>
          </a:p>
        </p:txBody>
      </p:sp>
      <p:pic>
        <p:nvPicPr>
          <p:cNvPr id="6" name="Picture 5" descr="PCS_Primary_Logo copy.jpg">
            <a:extLst>
              <a:ext uri="{FF2B5EF4-FFF2-40B4-BE49-F238E27FC236}">
                <a16:creationId xmlns:a16="http://schemas.microsoft.com/office/drawing/2014/main" id="{79815A1A-3314-4F99-A303-EE2A5CEBD9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9145" y="4423307"/>
            <a:ext cx="1179689" cy="563502"/>
          </a:xfrm>
          <a:prstGeom prst="rect">
            <a:avLst/>
          </a:prstGeom>
        </p:spPr>
      </p:pic>
      <p:pic>
        <p:nvPicPr>
          <p:cNvPr id="5" name="Picture 4">
            <a:extLst>
              <a:ext uri="{FF2B5EF4-FFF2-40B4-BE49-F238E27FC236}">
                <a16:creationId xmlns:a16="http://schemas.microsoft.com/office/drawing/2014/main" id="{C94D4E2F-9584-4430-1EE4-046B7C5A15D1}"/>
              </a:ext>
            </a:extLst>
          </p:cNvPr>
          <p:cNvPicPr>
            <a:picLocks noChangeAspect="1"/>
          </p:cNvPicPr>
          <p:nvPr/>
        </p:nvPicPr>
        <p:blipFill>
          <a:blip r:embed="rId6"/>
          <a:stretch>
            <a:fillRect/>
          </a:stretch>
        </p:blipFill>
        <p:spPr>
          <a:xfrm>
            <a:off x="4908029" y="461865"/>
            <a:ext cx="1670449" cy="1670449"/>
          </a:xfrm>
          <a:prstGeom prst="rect">
            <a:avLst/>
          </a:prstGeom>
        </p:spPr>
      </p:pic>
      <p:pic>
        <p:nvPicPr>
          <p:cNvPr id="4" name="Audio 3">
            <a:hlinkClick r:id="" action="ppaction://media"/>
            <a:extLst>
              <a:ext uri="{FF2B5EF4-FFF2-40B4-BE49-F238E27FC236}">
                <a16:creationId xmlns:a16="http://schemas.microsoft.com/office/drawing/2014/main" id="{6C5A863D-495F-4689-98EE-2378D5FEF8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1346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B93B-7E87-4006-A63C-A5AF3536A0F1}"/>
              </a:ext>
            </a:extLst>
          </p:cNvPr>
          <p:cNvSpPr>
            <a:spLocks noGrp="1"/>
          </p:cNvSpPr>
          <p:nvPr>
            <p:ph type="title"/>
          </p:nvPr>
        </p:nvSpPr>
        <p:spPr>
          <a:xfrm>
            <a:off x="893700" y="358387"/>
            <a:ext cx="3036906" cy="2323168"/>
          </a:xfrm>
        </p:spPr>
        <p:txBody>
          <a:bodyPr/>
          <a:lstStyle/>
          <a:p>
            <a:pPr algn="ctr"/>
            <a:r>
              <a:rPr lang="en-US" dirty="0">
                <a:solidFill>
                  <a:schemeClr val="tx1"/>
                </a:solidFill>
              </a:rPr>
              <a:t>Belleair Elementary  School Compact</a:t>
            </a:r>
          </a:p>
        </p:txBody>
      </p:sp>
      <p:sp>
        <p:nvSpPr>
          <p:cNvPr id="4" name="Slide Number Placeholder 3">
            <a:extLst>
              <a:ext uri="{FF2B5EF4-FFF2-40B4-BE49-F238E27FC236}">
                <a16:creationId xmlns:a16="http://schemas.microsoft.com/office/drawing/2014/main" id="{7FE0E82E-C8E7-4BD0-8356-B29B89BDE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8" name="Picture 7">
            <a:extLst>
              <a:ext uri="{FF2B5EF4-FFF2-40B4-BE49-F238E27FC236}">
                <a16:creationId xmlns:a16="http://schemas.microsoft.com/office/drawing/2014/main" id="{D9FA3F4A-6E38-57B3-1F97-9B343FC30CCB}"/>
              </a:ext>
            </a:extLst>
          </p:cNvPr>
          <p:cNvPicPr>
            <a:picLocks noChangeAspect="1"/>
          </p:cNvPicPr>
          <p:nvPr/>
        </p:nvPicPr>
        <p:blipFill>
          <a:blip r:embed="rId5"/>
          <a:stretch>
            <a:fillRect/>
          </a:stretch>
        </p:blipFill>
        <p:spPr>
          <a:xfrm>
            <a:off x="4838603" y="0"/>
            <a:ext cx="3843583" cy="5143500"/>
          </a:xfrm>
          <a:prstGeom prst="rect">
            <a:avLst/>
          </a:prstGeom>
        </p:spPr>
      </p:pic>
      <p:pic>
        <p:nvPicPr>
          <p:cNvPr id="3" name="Audio 2">
            <a:hlinkClick r:id="" action="ppaction://media"/>
            <a:extLst>
              <a:ext uri="{FF2B5EF4-FFF2-40B4-BE49-F238E27FC236}">
                <a16:creationId xmlns:a16="http://schemas.microsoft.com/office/drawing/2014/main" id="{5BA70B27-BB16-47C3-9D3F-661C26BAE1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707896478"/>
      </p:ext>
    </p:extLst>
  </p:cSld>
  <p:clrMapOvr>
    <a:masterClrMapping/>
  </p:clrMapOvr>
  <p:transition advTm="265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152F-63D3-482F-96E7-33310E2EB597}"/>
              </a:ext>
            </a:extLst>
          </p:cNvPr>
          <p:cNvSpPr>
            <a:spLocks noGrp="1"/>
          </p:cNvSpPr>
          <p:nvPr>
            <p:ph type="title"/>
          </p:nvPr>
        </p:nvSpPr>
        <p:spPr/>
        <p:txBody>
          <a:bodyPr/>
          <a:lstStyle/>
          <a:p>
            <a:r>
              <a:rPr lang="en-US" altLang="en-US" dirty="0">
                <a:solidFill>
                  <a:schemeClr val="tx1">
                    <a:lumMod val="75000"/>
                  </a:schemeClr>
                </a:solidFill>
              </a:rPr>
              <a:t>Parent Advisory Council (PAC)</a:t>
            </a:r>
            <a:endParaRPr lang="en-US" dirty="0">
              <a:solidFill>
                <a:schemeClr val="tx1">
                  <a:lumMod val="75000"/>
                </a:schemeClr>
              </a:solidFill>
            </a:endParaRPr>
          </a:p>
        </p:txBody>
      </p:sp>
      <p:sp>
        <p:nvSpPr>
          <p:cNvPr id="3" name="Text Placeholder 2">
            <a:extLst>
              <a:ext uri="{FF2B5EF4-FFF2-40B4-BE49-F238E27FC236}">
                <a16:creationId xmlns:a16="http://schemas.microsoft.com/office/drawing/2014/main" id="{2E9D2DB4-7985-4832-9C2B-0790191C4DBD}"/>
              </a:ext>
            </a:extLst>
          </p:cNvPr>
          <p:cNvSpPr>
            <a:spLocks noGrp="1"/>
          </p:cNvSpPr>
          <p:nvPr>
            <p:ph type="body" idx="1"/>
          </p:nvPr>
        </p:nvSpPr>
        <p:spPr>
          <a:xfrm>
            <a:off x="893700" y="1489166"/>
            <a:ext cx="6462600" cy="2535580"/>
          </a:xfrm>
        </p:spPr>
        <p:txBody>
          <a:bodyPr/>
          <a:lstStyle/>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District has a Parent and Family Engagement Plan. The summary of the plan is in the Title I School &amp; Family Partnership Overview.</a:t>
            </a:r>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 may access the full plan at </a:t>
            </a:r>
            <a:r>
              <a:rPr lang="en-US" sz="12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www.pcsb.org/titleone</a:t>
            </a:r>
            <a:endParaRPr lang="en-US" sz="12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 Advisory Council (PAC) is responsible for reviewing and revising the District PFEP.  </a:t>
            </a:r>
          </a:p>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PAC will meet virtually or in-person with the district’s Title I staff.</a:t>
            </a:r>
          </a:p>
          <a:p>
            <a:pPr>
              <a:buFont typeface="Arial" panose="020B0604020202020204" pitchFamily="34" charset="0"/>
              <a:buChar char="•"/>
              <a:defRPr/>
            </a:pPr>
            <a:r>
              <a:rPr lang="en-US" sz="12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Each school is committed to having at least one member representative on PAC. </a:t>
            </a:r>
          </a:p>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PAC meets twice a year, if you are interested in representing our school please notify, </a:t>
            </a:r>
            <a:r>
              <a:rPr lang="en-US" sz="1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Renee Kelly </a:t>
            </a:r>
          </a:p>
          <a:p>
            <a:endParaRPr lang="en-US" dirty="0"/>
          </a:p>
        </p:txBody>
      </p:sp>
      <p:sp>
        <p:nvSpPr>
          <p:cNvPr id="4" name="Slide Number Placeholder 3">
            <a:extLst>
              <a:ext uri="{FF2B5EF4-FFF2-40B4-BE49-F238E27FC236}">
                <a16:creationId xmlns:a16="http://schemas.microsoft.com/office/drawing/2014/main" id="{DAFD36BA-DA48-46FC-899D-2594D4C97C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 name="Audio 4">
            <a:hlinkClick r:id="" action="ppaction://media"/>
            <a:extLst>
              <a:ext uri="{FF2B5EF4-FFF2-40B4-BE49-F238E27FC236}">
                <a16:creationId xmlns:a16="http://schemas.microsoft.com/office/drawing/2014/main" id="{70243580-9543-42A7-BACC-FCCCA2A52E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409058185"/>
      </p:ext>
    </p:extLst>
  </p:cSld>
  <p:clrMapOvr>
    <a:masterClrMapping/>
  </p:clrMapOvr>
  <p:transition advTm="3116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9E14-1138-9888-059C-34AA300D50D0}"/>
              </a:ext>
            </a:extLst>
          </p:cNvPr>
          <p:cNvSpPr>
            <a:spLocks noGrp="1"/>
          </p:cNvSpPr>
          <p:nvPr>
            <p:ph type="title"/>
          </p:nvPr>
        </p:nvSpPr>
        <p:spPr>
          <a:xfrm>
            <a:off x="683910" y="0"/>
            <a:ext cx="7029729" cy="857400"/>
          </a:xfrm>
        </p:spPr>
        <p:txBody>
          <a:bodyPr/>
          <a:lstStyle/>
          <a:p>
            <a:pPr algn="ctr"/>
            <a:r>
              <a:rPr lang="en-US" dirty="0">
                <a:solidFill>
                  <a:schemeClr val="tx1">
                    <a:lumMod val="50000"/>
                  </a:schemeClr>
                </a:solidFill>
              </a:rPr>
              <a:t>Recruitment Video: We Want you !</a:t>
            </a:r>
          </a:p>
        </p:txBody>
      </p:sp>
      <p:sp>
        <p:nvSpPr>
          <p:cNvPr id="3" name="Text Placeholder 2">
            <a:extLst>
              <a:ext uri="{FF2B5EF4-FFF2-40B4-BE49-F238E27FC236}">
                <a16:creationId xmlns:a16="http://schemas.microsoft.com/office/drawing/2014/main" id="{21FCCD1A-6532-FBC8-A908-EF87F8BA895E}"/>
              </a:ext>
            </a:extLst>
          </p:cNvPr>
          <p:cNvSpPr>
            <a:spLocks noGrp="1"/>
          </p:cNvSpPr>
          <p:nvPr>
            <p:ph type="body" idx="1"/>
          </p:nvPr>
        </p:nvSpPr>
        <p:spPr>
          <a:xfrm>
            <a:off x="850992" y="1480406"/>
            <a:ext cx="7029729" cy="2182687"/>
          </a:xfrm>
        </p:spPr>
        <p:txBody>
          <a:bodyPr/>
          <a:lstStyle/>
          <a:p>
            <a:pPr marL="114300" indent="0" algn="ctr">
              <a:buNone/>
            </a:pPr>
            <a:r>
              <a:rPr lang="en-US" sz="3600" u="sng" dirty="0">
                <a:solidFill>
                  <a:schemeClr val="accent3">
                    <a:lumMod val="75000"/>
                  </a:schemeClr>
                </a:solidFill>
                <a:effectLst/>
                <a:latin typeface="Arial" panose="020B060402020202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Parent Advisory Council (PAC)</a:t>
            </a:r>
            <a:r>
              <a:rPr lang="en-US" sz="3600" u="sng" dirty="0">
                <a:solidFill>
                  <a:schemeClr val="accent3">
                    <a:lumMod val="75000"/>
                  </a:schemeClr>
                </a:solidFill>
                <a:effectLst/>
                <a:latin typeface="Arial" panose="020B0604020202020204" pitchFamily="34" charset="0"/>
                <a:ea typeface="Calibri" panose="020F0502020204030204" pitchFamily="34" charset="0"/>
              </a:rPr>
              <a:t> Video</a:t>
            </a:r>
            <a:endParaRPr lang="en-US" sz="3600" dirty="0">
              <a:solidFill>
                <a:schemeClr val="accent3">
                  <a:lumMod val="75000"/>
                </a:schemeClr>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DDA3234B-EC86-DFA4-D626-C19A10B10E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5" name="Audio 4">
            <a:hlinkClick r:id="" action="ppaction://media"/>
            <a:extLst>
              <a:ext uri="{FF2B5EF4-FFF2-40B4-BE49-F238E27FC236}">
                <a16:creationId xmlns:a16="http://schemas.microsoft.com/office/drawing/2014/main" id="{697ACE91-D686-40CD-A196-A2CBF7EC42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06659385"/>
      </p:ext>
    </p:extLst>
  </p:cSld>
  <p:clrMapOvr>
    <a:masterClrMapping/>
  </p:clrMapOvr>
  <p:transition advTm="2907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15"/>
          <p:cNvSpPr txBox="1">
            <a:spLocks noGrp="1"/>
          </p:cNvSpPr>
          <p:nvPr>
            <p:ph type="subTitle" idx="1"/>
          </p:nvPr>
        </p:nvSpPr>
        <p:spPr>
          <a:xfrm>
            <a:off x="823295" y="101382"/>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Parent Advisory Council (PAC) Interest Form</a:t>
            </a:r>
            <a:endParaRPr dirty="0"/>
          </a:p>
        </p:txBody>
      </p:sp>
      <p:sp>
        <p:nvSpPr>
          <p:cNvPr id="113" name="Google Shape;113;p15"/>
          <p:cNvSpPr txBox="1">
            <a:spLocks noGrp="1"/>
          </p:cNvSpPr>
          <p:nvPr>
            <p:ph type="sldNum" idx="12"/>
          </p:nvPr>
        </p:nvSpPr>
        <p:spPr>
          <a:xfrm>
            <a:off x="252423" y="4255515"/>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pic>
        <p:nvPicPr>
          <p:cNvPr id="5124" name="Picture 4" descr="QRCode for 2022-23 Parent Advisory Council (PAC) &#10;Interest Form">
            <a:extLst>
              <a:ext uri="{FF2B5EF4-FFF2-40B4-BE49-F238E27FC236}">
                <a16:creationId xmlns:a16="http://schemas.microsoft.com/office/drawing/2014/main" id="{6BB4C57B-5E3D-8BF2-EA42-3707C635D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352" y="1085683"/>
            <a:ext cx="2817893" cy="244972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9BF5C65-AD89-43A2-9C47-315052A66A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234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7" name="Google Shape;97;p13"/>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2050" name="Picture 2" descr="The Florida Standards Assessment (FSA) 2021-2022 Archimedean Academy  Excellent results!!! - Archimedean Schools">
            <a:extLst>
              <a:ext uri="{FF2B5EF4-FFF2-40B4-BE49-F238E27FC236}">
                <a16:creationId xmlns:a16="http://schemas.microsoft.com/office/drawing/2014/main" id="{8BEB2D40-1733-F406-2E9D-770F9B37E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567" y="1218568"/>
            <a:ext cx="3146590" cy="27063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nchmark Advance | Florida">
            <a:extLst>
              <a:ext uri="{FF2B5EF4-FFF2-40B4-BE49-F238E27FC236}">
                <a16:creationId xmlns:a16="http://schemas.microsoft.com/office/drawing/2014/main" id="{E7A0B202-FF82-43D6-4F4B-3F7296F28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6845" y="1360096"/>
            <a:ext cx="2987740" cy="2832378"/>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F12F3A9C-C905-6CD9-E14B-D05BBADD2088}"/>
              </a:ext>
            </a:extLst>
          </p:cNvPr>
          <p:cNvSpPr/>
          <p:nvPr/>
        </p:nvSpPr>
        <p:spPr>
          <a:xfrm>
            <a:off x="3788229" y="2323322"/>
            <a:ext cx="1698172" cy="522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77F788-8252-81A0-7263-E2AA047133BB}"/>
              </a:ext>
            </a:extLst>
          </p:cNvPr>
          <p:cNvSpPr txBox="1"/>
          <p:nvPr/>
        </p:nvSpPr>
        <p:spPr>
          <a:xfrm>
            <a:off x="1670180" y="251927"/>
            <a:ext cx="5122506" cy="461665"/>
          </a:xfrm>
          <a:prstGeom prst="rect">
            <a:avLst/>
          </a:prstGeom>
          <a:noFill/>
        </p:spPr>
        <p:txBody>
          <a:bodyPr wrap="square" rtlCol="0">
            <a:spAutoFit/>
          </a:bodyPr>
          <a:lstStyle/>
          <a:p>
            <a:pPr algn="ctr"/>
            <a:r>
              <a:rPr lang="en-US" sz="2400" dirty="0">
                <a:solidFill>
                  <a:schemeClr val="bg2">
                    <a:lumMod val="50000"/>
                  </a:schemeClr>
                </a:solidFill>
              </a:rPr>
              <a:t>Shift to New B.E.S.T. Standards</a:t>
            </a:r>
          </a:p>
        </p:txBody>
      </p:sp>
      <p:pic>
        <p:nvPicPr>
          <p:cNvPr id="2" name="Audio 1">
            <a:hlinkClick r:id="" action="ppaction://media"/>
            <a:extLst>
              <a:ext uri="{FF2B5EF4-FFF2-40B4-BE49-F238E27FC236}">
                <a16:creationId xmlns:a16="http://schemas.microsoft.com/office/drawing/2014/main" id="{79027E62-EE46-49F5-9E78-4747FE45E2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285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4B2D77-0464-47DB-A083-589E192D2BEB}"/>
              </a:ext>
            </a:extLst>
          </p:cNvPr>
          <p:cNvSpPr>
            <a:spLocks noGrp="1"/>
          </p:cNvSpPr>
          <p:nvPr>
            <p:ph idx="1"/>
          </p:nvPr>
        </p:nvSpPr>
        <p:spPr>
          <a:xfrm>
            <a:off x="1607126" y="1987338"/>
            <a:ext cx="5795029" cy="2210468"/>
          </a:xfrm>
        </p:spPr>
        <p:txBody>
          <a:bodyPr>
            <a:normAutofit fontScale="92500"/>
          </a:bodyPr>
          <a:lstStyle/>
          <a:p>
            <a:pPr marL="0" indent="0">
              <a:buNone/>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You may read more information by visiting, </a:t>
            </a:r>
            <a:r>
              <a:rPr lang="en-US" dirty="0">
                <a:hlinkClick r:id="rId5"/>
              </a:rPr>
              <a:t>http://www.fldoe.org/standardsreview/</a:t>
            </a:r>
            <a:endParaRPr lang="en-US" dirty="0"/>
          </a:p>
          <a:p>
            <a:endParaRPr lang="en-US" dirty="0"/>
          </a:p>
          <a:p>
            <a:endParaRPr lang="en-US" dirty="0"/>
          </a:p>
        </p:txBody>
      </p:sp>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43000" y="0"/>
            <a:ext cx="6858000" cy="1684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L DOE Logo">
            <a:extLst>
              <a:ext uri="{FF2B5EF4-FFF2-40B4-BE49-F238E27FC236}">
                <a16:creationId xmlns:a16="http://schemas.microsoft.com/office/drawing/2014/main" id="{F045ADA3-9DAE-9239-8A83-61A638FBF5F5}"/>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6683" y="4303845"/>
            <a:ext cx="2119747" cy="60631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ED53927-A0A3-4DB8-A777-B8984EF951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436533489"/>
      </p:ext>
    </p:extLst>
  </p:cSld>
  <p:clrMapOvr>
    <a:masterClrMapping/>
  </p:clrMapOvr>
  <p:transition advTm="2671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ctrTitle" idx="4294967295"/>
          </p:nvPr>
        </p:nvSpPr>
        <p:spPr>
          <a:xfrm>
            <a:off x="867747" y="130222"/>
            <a:ext cx="5727230" cy="1159800"/>
          </a:xfrm>
          <a:prstGeom prst="rect">
            <a:avLst/>
          </a:prstGeom>
        </p:spPr>
        <p:txBody>
          <a:bodyPr spcFirstLastPara="1" wrap="square" lIns="91425" tIns="91425" rIns="91425" bIns="91425" anchor="b" anchorCtr="0">
            <a:noAutofit/>
          </a:bodyPr>
          <a:lstStyle/>
          <a:p>
            <a:pPr lvl="0"/>
            <a:r>
              <a:rPr lang="en-US" altLang="en-US" sz="2800" b="1" dirty="0">
                <a:solidFill>
                  <a:srgbClr val="FF0000"/>
                </a:solidFill>
              </a:rPr>
              <a:t>New Assessment: FAST</a:t>
            </a:r>
            <a:endParaRPr sz="2800" b="1" dirty="0">
              <a:solidFill>
                <a:srgbClr val="FF0000"/>
              </a:solidFill>
            </a:endParaRPr>
          </a:p>
        </p:txBody>
      </p:sp>
      <p:sp>
        <p:nvSpPr>
          <p:cNvPr id="104" name="Google Shape;104;p14"/>
          <p:cNvSpPr txBox="1">
            <a:spLocks noGrp="1"/>
          </p:cNvSpPr>
          <p:nvPr>
            <p:ph type="body" idx="4294967295"/>
          </p:nvPr>
        </p:nvSpPr>
        <p:spPr>
          <a:xfrm>
            <a:off x="622674" y="1531663"/>
            <a:ext cx="5823982" cy="1995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400" dirty="0"/>
              <a:t>More information can be found about the FSA Transition to FAST:</a:t>
            </a:r>
          </a:p>
          <a:p>
            <a:pPr marL="0" lvl="0" indent="0" algn="l" rtl="0">
              <a:spcBef>
                <a:spcPts val="600"/>
              </a:spcBef>
              <a:spcAft>
                <a:spcPts val="0"/>
              </a:spcAft>
              <a:buNone/>
            </a:pPr>
            <a:r>
              <a:rPr lang="en-US" sz="2200" dirty="0">
                <a:solidFill>
                  <a:schemeClr val="accent1">
                    <a:lumMod val="60000"/>
                    <a:lumOff val="40000"/>
                  </a:schemeClr>
                </a:solidFill>
                <a:hlinkClick r:id="rId5"/>
              </a:rPr>
              <a:t>https://feaweb.org/fsa-transition-to-fast/</a:t>
            </a:r>
            <a:endParaRPr lang="en-US" sz="2200" dirty="0">
              <a:solidFill>
                <a:schemeClr val="accent1">
                  <a:lumMod val="60000"/>
                  <a:lumOff val="40000"/>
                </a:schemeClr>
              </a:solidFill>
            </a:endParaRPr>
          </a:p>
          <a:p>
            <a:pPr marL="0" lvl="0" indent="0" algn="l" rtl="0">
              <a:spcBef>
                <a:spcPts val="600"/>
              </a:spcBef>
              <a:spcAft>
                <a:spcPts val="0"/>
              </a:spcAft>
              <a:buNone/>
            </a:pPr>
            <a:endParaRPr sz="2200" dirty="0">
              <a:solidFill>
                <a:schemeClr val="accent1">
                  <a:lumMod val="60000"/>
                  <a:lumOff val="40000"/>
                </a:schemeClr>
              </a:solidFill>
            </a:endParaRPr>
          </a:p>
        </p:txBody>
      </p:sp>
      <p:sp>
        <p:nvSpPr>
          <p:cNvPr id="106" name="Google Shape;106;p14"/>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3" name="Picture 2">
            <a:extLst>
              <a:ext uri="{FF2B5EF4-FFF2-40B4-BE49-F238E27FC236}">
                <a16:creationId xmlns:a16="http://schemas.microsoft.com/office/drawing/2014/main" id="{0BC9FCE0-6F4B-471C-A934-618A7DF5081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069329" y="1"/>
            <a:ext cx="2074671" cy="5058924"/>
          </a:xfrm>
          <a:prstGeom prst="rect">
            <a:avLst/>
          </a:prstGeom>
        </p:spPr>
      </p:pic>
      <p:sp>
        <p:nvSpPr>
          <p:cNvPr id="6" name="TextBox 5">
            <a:extLst>
              <a:ext uri="{FF2B5EF4-FFF2-40B4-BE49-F238E27FC236}">
                <a16:creationId xmlns:a16="http://schemas.microsoft.com/office/drawing/2014/main" id="{C7145104-E4E7-5CEE-7721-AB79F6196D0E}"/>
              </a:ext>
            </a:extLst>
          </p:cNvPr>
          <p:cNvSpPr txBox="1"/>
          <p:nvPr/>
        </p:nvSpPr>
        <p:spPr>
          <a:xfrm>
            <a:off x="0" y="4571436"/>
            <a:ext cx="7069330" cy="769441"/>
          </a:xfrm>
          <a:prstGeom prst="rect">
            <a:avLst/>
          </a:prstGeom>
          <a:noFill/>
        </p:spPr>
        <p:txBody>
          <a:bodyPr wrap="square" rtlCol="0">
            <a:spAutoFit/>
          </a:bodyPr>
          <a:lstStyle/>
          <a:p>
            <a:r>
              <a:rPr lang="en-US" sz="1000" dirty="0"/>
              <a:t>Source: </a:t>
            </a:r>
            <a:r>
              <a:rPr lang="en-US" sz="1000" dirty="0">
                <a:sym typeface="Wingdings" panose="05000000000000000000" pitchFamily="2" charset="2"/>
                <a:hlinkClick r:id="rId8"/>
              </a:rPr>
              <a:t>https://www.flgov.com/2021/09/14/governor-desantis-announces-end-of-the-high-stakes-fsa-testing-to-become-the-first-state-in-the-nation-to-fully-transition-to-progress-monitoring/</a:t>
            </a:r>
            <a:endParaRPr lang="en-US" sz="1000" dirty="0">
              <a:sym typeface="Wingdings" panose="05000000000000000000" pitchFamily="2" charset="2"/>
            </a:endParaRPr>
          </a:p>
          <a:p>
            <a:endParaRPr lang="en-US" sz="1000" dirty="0">
              <a:sym typeface="Wingdings" panose="05000000000000000000" pitchFamily="2" charset="2"/>
            </a:endParaRPr>
          </a:p>
          <a:p>
            <a:r>
              <a:rPr lang="en-US" dirty="0"/>
              <a:t> </a:t>
            </a:r>
          </a:p>
        </p:txBody>
      </p:sp>
      <p:pic>
        <p:nvPicPr>
          <p:cNvPr id="2" name="Audio 1">
            <a:hlinkClick r:id="" action="ppaction://media"/>
            <a:extLst>
              <a:ext uri="{FF2B5EF4-FFF2-40B4-BE49-F238E27FC236}">
                <a16:creationId xmlns:a16="http://schemas.microsoft.com/office/drawing/2014/main" id="{9763AF4F-5950-456D-B0D2-3F5D33F7CBD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4584700"/>
            <a:ext cx="406400" cy="406400"/>
          </a:xfrm>
          <a:prstGeom prst="rect">
            <a:avLst/>
          </a:prstGeom>
        </p:spPr>
      </p:pic>
    </p:spTree>
  </p:cSld>
  <p:clrMapOvr>
    <a:masterClrMapping/>
  </p:clrMapOvr>
  <p:transition advTm="2498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826B-1414-4E95-91FA-C8A67CE6D839}"/>
              </a:ext>
            </a:extLst>
          </p:cNvPr>
          <p:cNvSpPr>
            <a:spLocks noGrp="1"/>
          </p:cNvSpPr>
          <p:nvPr>
            <p:ph type="ctrTitle"/>
          </p:nvPr>
        </p:nvSpPr>
        <p:spPr>
          <a:xfrm>
            <a:off x="685800" y="544251"/>
            <a:ext cx="7772400" cy="1159800"/>
          </a:xfrm>
        </p:spPr>
        <p:txBody>
          <a:bodyPr/>
          <a:lstStyle/>
          <a:p>
            <a:r>
              <a:rPr lang="en-US" dirty="0"/>
              <a:t>Please take the time to participate in our survey.</a:t>
            </a:r>
          </a:p>
        </p:txBody>
      </p:sp>
      <p:sp>
        <p:nvSpPr>
          <p:cNvPr id="3" name="Subtitle 2">
            <a:extLst>
              <a:ext uri="{FF2B5EF4-FFF2-40B4-BE49-F238E27FC236}">
                <a16:creationId xmlns:a16="http://schemas.microsoft.com/office/drawing/2014/main" id="{34ADABDA-C596-4C4F-A894-1004F702BC08}"/>
              </a:ext>
            </a:extLst>
          </p:cNvPr>
          <p:cNvSpPr>
            <a:spLocks noGrp="1"/>
          </p:cNvSpPr>
          <p:nvPr>
            <p:ph type="subTitle" idx="1"/>
          </p:nvPr>
        </p:nvSpPr>
        <p:spPr>
          <a:xfrm>
            <a:off x="616527" y="1704051"/>
            <a:ext cx="7772400" cy="1990228"/>
          </a:xfrm>
        </p:spPr>
        <p:txBody>
          <a:bodyPr/>
          <a:lstStyle/>
          <a:p>
            <a:endParaRPr lang="en-US" dirty="0"/>
          </a:p>
        </p:txBody>
      </p:sp>
      <p:sp>
        <p:nvSpPr>
          <p:cNvPr id="4" name="Slide Number Placeholder 3">
            <a:extLst>
              <a:ext uri="{FF2B5EF4-FFF2-40B4-BE49-F238E27FC236}">
                <a16:creationId xmlns:a16="http://schemas.microsoft.com/office/drawing/2014/main" id="{121B8379-68C9-4354-89C5-D728AC4AFB0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5" name="TextBox 4">
            <a:extLst>
              <a:ext uri="{FF2B5EF4-FFF2-40B4-BE49-F238E27FC236}">
                <a16:creationId xmlns:a16="http://schemas.microsoft.com/office/drawing/2014/main" id="{73800BAE-CEEF-4577-9125-589AE4793E5C}"/>
              </a:ext>
            </a:extLst>
          </p:cNvPr>
          <p:cNvSpPr txBox="1"/>
          <p:nvPr/>
        </p:nvSpPr>
        <p:spPr>
          <a:xfrm flipH="1">
            <a:off x="2750127" y="4263617"/>
            <a:ext cx="3498273" cy="400110"/>
          </a:xfrm>
          <a:prstGeom prst="rect">
            <a:avLst/>
          </a:prstGeom>
          <a:noFill/>
        </p:spPr>
        <p:txBody>
          <a:bodyPr wrap="square" rtlCol="0">
            <a:spAutoFit/>
          </a:bodyPr>
          <a:lstStyle/>
          <a:p>
            <a:r>
              <a:rPr lang="en-US" sz="2000" dirty="0">
                <a:latin typeface="Monotype Corsiva" panose="03010101010201010101" pitchFamily="66" charset="0"/>
              </a:rPr>
              <a:t>Your feedback is greatly appreciated!</a:t>
            </a:r>
          </a:p>
        </p:txBody>
      </p:sp>
      <p:pic>
        <p:nvPicPr>
          <p:cNvPr id="6" name="Audio 5">
            <a:hlinkClick r:id="" action="ppaction://media"/>
            <a:extLst>
              <a:ext uri="{FF2B5EF4-FFF2-40B4-BE49-F238E27FC236}">
                <a16:creationId xmlns:a16="http://schemas.microsoft.com/office/drawing/2014/main" id="{3B372F3F-F0AD-41B3-9908-CA46D4736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351863582"/>
      </p:ext>
    </p:extLst>
  </p:cSld>
  <p:clrMapOvr>
    <a:masterClrMapping/>
  </p:clrMapOvr>
  <p:transition advTm="1910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83E8-7155-49A7-93BD-56A1BACD9A78}"/>
              </a:ext>
            </a:extLst>
          </p:cNvPr>
          <p:cNvSpPr>
            <a:spLocks noGrp="1"/>
          </p:cNvSpPr>
          <p:nvPr>
            <p:ph type="title"/>
          </p:nvPr>
        </p:nvSpPr>
        <p:spPr>
          <a:xfrm>
            <a:off x="888274" y="252221"/>
            <a:ext cx="5869728" cy="857400"/>
          </a:xfrm>
        </p:spPr>
        <p:txBody>
          <a:bodyPr/>
          <a:lstStyle/>
          <a:p>
            <a:r>
              <a:rPr lang="en-US" dirty="0">
                <a:solidFill>
                  <a:schemeClr val="tx1">
                    <a:lumMod val="75000"/>
                  </a:schemeClr>
                </a:solidFill>
              </a:rPr>
              <a:t>All About Title I</a:t>
            </a:r>
          </a:p>
        </p:txBody>
      </p:sp>
      <p:sp>
        <p:nvSpPr>
          <p:cNvPr id="3" name="Text Placeholder 2">
            <a:extLst>
              <a:ext uri="{FF2B5EF4-FFF2-40B4-BE49-F238E27FC236}">
                <a16:creationId xmlns:a16="http://schemas.microsoft.com/office/drawing/2014/main" id="{3BE8BAE2-8885-49CE-A641-743255227FFD}"/>
              </a:ext>
            </a:extLst>
          </p:cNvPr>
          <p:cNvSpPr>
            <a:spLocks noGrp="1"/>
          </p:cNvSpPr>
          <p:nvPr>
            <p:ph type="body" idx="1"/>
          </p:nvPr>
        </p:nvSpPr>
        <p:spPr>
          <a:xfrm>
            <a:off x="797522" y="1337545"/>
            <a:ext cx="3448896" cy="1191492"/>
          </a:xfrm>
        </p:spPr>
        <p:txBody>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Title I is the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largest</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federal assistance program for our nation’s schools.</a:t>
            </a:r>
          </a:p>
          <a:p>
            <a:endParaRPr lang="en-US" dirty="0"/>
          </a:p>
        </p:txBody>
      </p:sp>
      <p:sp>
        <p:nvSpPr>
          <p:cNvPr id="4" name="Text Placeholder 3">
            <a:extLst>
              <a:ext uri="{FF2B5EF4-FFF2-40B4-BE49-F238E27FC236}">
                <a16:creationId xmlns:a16="http://schemas.microsoft.com/office/drawing/2014/main" id="{FA417C2A-68EB-43B7-9D38-D53E8A6B8C5B}"/>
              </a:ext>
            </a:extLst>
          </p:cNvPr>
          <p:cNvSpPr>
            <a:spLocks noGrp="1"/>
          </p:cNvSpPr>
          <p:nvPr>
            <p:ph type="body" idx="2"/>
          </p:nvPr>
        </p:nvSpPr>
        <p:spPr>
          <a:xfrm>
            <a:off x="797522" y="2362201"/>
            <a:ext cx="3448896" cy="1579419"/>
          </a:xfrm>
        </p:spPr>
        <p:txBody>
          <a:bodyPr/>
          <a:lstStyle/>
          <a:p>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5" name="Text Placeholder 4">
            <a:extLst>
              <a:ext uri="{FF2B5EF4-FFF2-40B4-BE49-F238E27FC236}">
                <a16:creationId xmlns:a16="http://schemas.microsoft.com/office/drawing/2014/main" id="{27F59379-6936-4AD3-9B82-9C2109DD8100}"/>
              </a:ext>
            </a:extLst>
          </p:cNvPr>
          <p:cNvSpPr>
            <a:spLocks noGrp="1"/>
          </p:cNvSpPr>
          <p:nvPr>
            <p:ph type="body" idx="3"/>
          </p:nvPr>
        </p:nvSpPr>
        <p:spPr>
          <a:xfrm>
            <a:off x="797522" y="3544524"/>
            <a:ext cx="3643705" cy="1211974"/>
          </a:xfrm>
        </p:spPr>
        <p:txBody>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program serves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75</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schools in Pinellas County including eligible students in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36</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non-public schools.</a:t>
            </a:r>
          </a:p>
          <a:p>
            <a:endParaRPr lang="en-US" dirty="0"/>
          </a:p>
        </p:txBody>
      </p:sp>
      <p:pic>
        <p:nvPicPr>
          <p:cNvPr id="1030" name="Picture 6" descr="Title I - Language and Literacy Academy for Learning">
            <a:extLst>
              <a:ext uri="{FF2B5EF4-FFF2-40B4-BE49-F238E27FC236}">
                <a16:creationId xmlns:a16="http://schemas.microsoft.com/office/drawing/2014/main" id="{CC7F76EE-2126-7F27-22CA-ED9977679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027" y="1542438"/>
            <a:ext cx="3191950" cy="2058624"/>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F0CDD95A-B356-4ABA-88B0-87DD59DBF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32820900"/>
      </p:ext>
    </p:extLst>
  </p:cSld>
  <p:clrMapOvr>
    <a:masterClrMapping/>
  </p:clrMapOvr>
  <p:transition advTm="3212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9"/>
          <p:cNvSpPr txBox="1">
            <a:spLocks noGrp="1"/>
          </p:cNvSpPr>
          <p:nvPr>
            <p:ph type="title"/>
          </p:nvPr>
        </p:nvSpPr>
        <p:spPr>
          <a:xfrm>
            <a:off x="893700" y="147633"/>
            <a:ext cx="4533000" cy="777227"/>
          </a:xfrm>
          <a:prstGeom prst="rect">
            <a:avLst/>
          </a:prstGeom>
        </p:spPr>
        <p:txBody>
          <a:bodyPr spcFirstLastPara="1" wrap="square" lIns="91425" tIns="91425" rIns="91425" bIns="91425" anchor="b" anchorCtr="0">
            <a:noAutofit/>
          </a:bodyPr>
          <a:lstStyle/>
          <a:p>
            <a:pPr lvl="0"/>
            <a:r>
              <a:rPr lang="en-US" dirty="0">
                <a:solidFill>
                  <a:schemeClr val="tx1"/>
                </a:solidFill>
              </a:rPr>
              <a:t>Title I Funding Process</a:t>
            </a:r>
            <a:endParaRPr dirty="0"/>
          </a:p>
        </p:txBody>
      </p:sp>
      <p:sp>
        <p:nvSpPr>
          <p:cNvPr id="429" name="Google Shape;429;p39"/>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430" name="Google Shape;430;p39"/>
          <p:cNvSpPr/>
          <p:nvPr/>
        </p:nvSpPr>
        <p:spPr>
          <a:xfrm>
            <a:off x="833899" y="2140424"/>
            <a:ext cx="795305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39"/>
          <p:cNvSpPr/>
          <p:nvPr/>
        </p:nvSpPr>
        <p:spPr>
          <a:xfrm>
            <a:off x="893700" y="2196112"/>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39"/>
          <p:cNvSpPr/>
          <p:nvPr/>
        </p:nvSpPr>
        <p:spPr>
          <a:xfrm rot="8100000">
            <a:off x="2717838" y="1666722"/>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9"/>
          <p:cNvSpPr/>
          <p:nvPr/>
        </p:nvSpPr>
        <p:spPr>
          <a:xfrm>
            <a:off x="2798618" y="1773982"/>
            <a:ext cx="173182" cy="171492"/>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dirty="0">
                <a:solidFill>
                  <a:schemeClr val="dk2"/>
                </a:solidFill>
                <a:latin typeface="Lato"/>
                <a:ea typeface="Lato"/>
                <a:cs typeface="Lato"/>
                <a:sym typeface="Lato"/>
              </a:rPr>
              <a:t>1</a:t>
            </a:r>
            <a:endParaRPr sz="900" dirty="0">
              <a:solidFill>
                <a:schemeClr val="dk2"/>
              </a:solidFill>
              <a:latin typeface="Lato"/>
              <a:ea typeface="Lato"/>
              <a:cs typeface="Lato"/>
              <a:sym typeface="Lato"/>
            </a:endParaRPr>
          </a:p>
        </p:txBody>
      </p:sp>
      <p:sp>
        <p:nvSpPr>
          <p:cNvPr id="434" name="Google Shape;434;p39"/>
          <p:cNvSpPr/>
          <p:nvPr/>
        </p:nvSpPr>
        <p:spPr>
          <a:xfrm rot="8100000">
            <a:off x="4754353" y="1592906"/>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9"/>
          <p:cNvSpPr/>
          <p:nvPr/>
        </p:nvSpPr>
        <p:spPr>
          <a:xfrm flipH="1">
            <a:off x="4821381" y="1682634"/>
            <a:ext cx="207819" cy="172133"/>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dirty="0">
                <a:solidFill>
                  <a:schemeClr val="dk2"/>
                </a:solidFill>
                <a:latin typeface="Lato"/>
                <a:ea typeface="Lato"/>
                <a:cs typeface="Lato"/>
                <a:sym typeface="Lato"/>
              </a:rPr>
              <a:t>3</a:t>
            </a:r>
            <a:endParaRPr sz="900" dirty="0">
              <a:solidFill>
                <a:schemeClr val="dk2"/>
              </a:solidFill>
              <a:latin typeface="Lato"/>
              <a:ea typeface="Lato"/>
              <a:cs typeface="Lato"/>
              <a:sym typeface="Lato"/>
            </a:endParaRPr>
          </a:p>
        </p:txBody>
      </p:sp>
      <p:sp>
        <p:nvSpPr>
          <p:cNvPr id="436" name="Google Shape;436;p39"/>
          <p:cNvSpPr/>
          <p:nvPr/>
        </p:nvSpPr>
        <p:spPr>
          <a:xfrm rot="8100000">
            <a:off x="6782428" y="1619084"/>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rot="-2700000">
            <a:off x="5870488" y="3554921"/>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9"/>
          <p:cNvSpPr/>
          <p:nvPr/>
        </p:nvSpPr>
        <p:spPr>
          <a:xfrm flipH="1">
            <a:off x="5970810" y="3644780"/>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2"/>
              </a:solidFill>
              <a:latin typeface="Lato"/>
              <a:ea typeface="Lato"/>
              <a:cs typeface="Lato"/>
              <a:sym typeface="Lato"/>
            </a:endParaRPr>
          </a:p>
        </p:txBody>
      </p:sp>
      <p:sp>
        <p:nvSpPr>
          <p:cNvPr id="442" name="Google Shape;442;p39"/>
          <p:cNvSpPr/>
          <p:nvPr/>
        </p:nvSpPr>
        <p:spPr>
          <a:xfrm rot="-2700000">
            <a:off x="3773903" y="3489517"/>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3823512" y="3526971"/>
            <a:ext cx="235526" cy="245976"/>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dirty="0">
                <a:solidFill>
                  <a:schemeClr val="dk2"/>
                </a:solidFill>
                <a:latin typeface="Lato"/>
                <a:ea typeface="Lato"/>
                <a:cs typeface="Lato"/>
                <a:sym typeface="Lato"/>
              </a:rPr>
              <a:t>2</a:t>
            </a:r>
            <a:endParaRPr sz="900" dirty="0">
              <a:solidFill>
                <a:schemeClr val="dk2"/>
              </a:solidFill>
              <a:latin typeface="Lato"/>
              <a:ea typeface="Lato"/>
              <a:cs typeface="Lato"/>
              <a:sym typeface="Lato"/>
            </a:endParaRPr>
          </a:p>
        </p:txBody>
      </p:sp>
      <p:sp>
        <p:nvSpPr>
          <p:cNvPr id="444" name="Google Shape;444;p39"/>
          <p:cNvSpPr txBox="1"/>
          <p:nvPr/>
        </p:nvSpPr>
        <p:spPr>
          <a:xfrm>
            <a:off x="2362478" y="1265271"/>
            <a:ext cx="1045461" cy="27948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Federal Government </a:t>
            </a:r>
            <a:endParaRPr dirty="0">
              <a:solidFill>
                <a:schemeClr val="dk2"/>
              </a:solidFill>
              <a:latin typeface="Lato"/>
              <a:ea typeface="Lato"/>
              <a:cs typeface="Lato"/>
              <a:sym typeface="Lato"/>
            </a:endParaRPr>
          </a:p>
        </p:txBody>
      </p:sp>
      <p:sp>
        <p:nvSpPr>
          <p:cNvPr id="445" name="Google Shape;445;p39"/>
          <p:cNvSpPr txBox="1"/>
          <p:nvPr/>
        </p:nvSpPr>
        <p:spPr>
          <a:xfrm>
            <a:off x="4278525" y="976278"/>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Pinellas County Schools</a:t>
            </a:r>
            <a:endParaRPr dirty="0">
              <a:solidFill>
                <a:schemeClr val="dk2"/>
              </a:solidFill>
              <a:latin typeface="Lato"/>
              <a:ea typeface="Lato"/>
              <a:cs typeface="Lato"/>
              <a:sym typeface="Lato"/>
            </a:endParaRPr>
          </a:p>
        </p:txBody>
      </p:sp>
      <p:sp>
        <p:nvSpPr>
          <p:cNvPr id="446" name="Google Shape;446;p39"/>
          <p:cNvSpPr txBox="1"/>
          <p:nvPr/>
        </p:nvSpPr>
        <p:spPr>
          <a:xfrm>
            <a:off x="6306599" y="1000691"/>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Increased Student Achievement </a:t>
            </a:r>
            <a:endParaRPr dirty="0">
              <a:solidFill>
                <a:schemeClr val="dk2"/>
              </a:solidFill>
              <a:latin typeface="Lato"/>
              <a:ea typeface="Lato"/>
              <a:cs typeface="Lato"/>
              <a:sym typeface="Lato"/>
            </a:endParaRPr>
          </a:p>
        </p:txBody>
      </p:sp>
      <p:sp>
        <p:nvSpPr>
          <p:cNvPr id="447" name="Google Shape;447;p39"/>
          <p:cNvSpPr txBox="1"/>
          <p:nvPr/>
        </p:nvSpPr>
        <p:spPr>
          <a:xfrm>
            <a:off x="3367708" y="3958993"/>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Florida Department of Education </a:t>
            </a:r>
            <a:endParaRPr dirty="0">
              <a:solidFill>
                <a:schemeClr val="dk2"/>
              </a:solidFill>
              <a:latin typeface="Lato"/>
              <a:ea typeface="Lato"/>
              <a:cs typeface="Lato"/>
              <a:sym typeface="Lato"/>
            </a:endParaRPr>
          </a:p>
        </p:txBody>
      </p:sp>
      <p:sp>
        <p:nvSpPr>
          <p:cNvPr id="448" name="Google Shape;448;p39"/>
          <p:cNvSpPr txBox="1"/>
          <p:nvPr/>
        </p:nvSpPr>
        <p:spPr>
          <a:xfrm>
            <a:off x="5405899" y="3961622"/>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dirty="0">
                <a:solidFill>
                  <a:schemeClr val="accent1"/>
                </a:solidFill>
                <a:latin typeface="Lato"/>
                <a:ea typeface="Lato"/>
                <a:cs typeface="Lato"/>
                <a:sym typeface="Lato"/>
              </a:rPr>
              <a:t>Belleair Elementary </a:t>
            </a:r>
            <a:endParaRPr dirty="0">
              <a:solidFill>
                <a:schemeClr val="accent1"/>
              </a:solidFill>
              <a:latin typeface="Lato"/>
              <a:ea typeface="Lato"/>
              <a:cs typeface="Lato"/>
              <a:sym typeface="Lato"/>
            </a:endParaRPr>
          </a:p>
        </p:txBody>
      </p:sp>
      <p:sp>
        <p:nvSpPr>
          <p:cNvPr id="2" name="Star: 5 Points 1">
            <a:extLst>
              <a:ext uri="{FF2B5EF4-FFF2-40B4-BE49-F238E27FC236}">
                <a16:creationId xmlns:a16="http://schemas.microsoft.com/office/drawing/2014/main" id="{F535D51E-BC7F-47AB-B7ED-A35A8CD84035}"/>
              </a:ext>
            </a:extLst>
          </p:cNvPr>
          <p:cNvSpPr/>
          <p:nvPr/>
        </p:nvSpPr>
        <p:spPr>
          <a:xfrm>
            <a:off x="6883990" y="1733225"/>
            <a:ext cx="131619" cy="147001"/>
          </a:xfrm>
          <a:prstGeom prst="star5">
            <a:avLst>
              <a:gd name="adj" fmla="val 22634"/>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DC86F1-85B2-4EA9-9C4B-571BBFCE9211}"/>
              </a:ext>
            </a:extLst>
          </p:cNvPr>
          <p:cNvSpPr/>
          <p:nvPr/>
        </p:nvSpPr>
        <p:spPr>
          <a:xfrm>
            <a:off x="5915872" y="3604108"/>
            <a:ext cx="243977" cy="215444"/>
          </a:xfrm>
          <a:prstGeom prst="rect">
            <a:avLst/>
          </a:prstGeom>
        </p:spPr>
        <p:txBody>
          <a:bodyPr wrap="none">
            <a:spAutoFit/>
          </a:bodyPr>
          <a:lstStyle/>
          <a:p>
            <a:pPr lvl="0" algn="ctr"/>
            <a:r>
              <a:rPr lang="en" sz="800" dirty="0">
                <a:solidFill>
                  <a:schemeClr val="dk2"/>
                </a:solidFill>
                <a:latin typeface="Lato"/>
                <a:ea typeface="Lato"/>
                <a:cs typeface="Lato"/>
                <a:sym typeface="Lato"/>
              </a:rPr>
              <a:t>4</a:t>
            </a:r>
          </a:p>
        </p:txBody>
      </p:sp>
      <p:pic>
        <p:nvPicPr>
          <p:cNvPr id="4" name="Audio 3">
            <a:hlinkClick r:id="" action="ppaction://media"/>
            <a:extLst>
              <a:ext uri="{FF2B5EF4-FFF2-40B4-BE49-F238E27FC236}">
                <a16:creationId xmlns:a16="http://schemas.microsoft.com/office/drawing/2014/main" id="{5609FE7F-2F89-483D-A7A7-3961C5F3EED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cSld>
  <p:clrMapOvr>
    <a:masterClrMapping/>
  </p:clrMapOvr>
  <p:transition advTm="354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p:nvPr/>
        </p:nvSpPr>
        <p:spPr>
          <a:xfrm>
            <a:off x="893700" y="2675"/>
            <a:ext cx="2483700" cy="2343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8"/>
          <p:cNvSpPr txBox="1">
            <a:spLocks noGrp="1"/>
          </p:cNvSpPr>
          <p:nvPr>
            <p:ph type="ctrTitle" idx="4294967295"/>
          </p:nvPr>
        </p:nvSpPr>
        <p:spPr>
          <a:xfrm>
            <a:off x="778225" y="2383444"/>
            <a:ext cx="748885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solidFill>
                  <a:schemeClr val="lt1"/>
                </a:solidFill>
              </a:rPr>
              <a:t>Supplemental Resources</a:t>
            </a:r>
            <a:endParaRPr sz="4800" dirty="0">
              <a:solidFill>
                <a:schemeClr val="lt1"/>
              </a:solidFill>
            </a:endParaRPr>
          </a:p>
        </p:txBody>
      </p:sp>
      <p:sp>
        <p:nvSpPr>
          <p:cNvPr id="133" name="Google Shape;133;p18"/>
          <p:cNvSpPr txBox="1">
            <a:spLocks noGrp="1"/>
          </p:cNvSpPr>
          <p:nvPr>
            <p:ph type="subTitle" idx="4294967295"/>
          </p:nvPr>
        </p:nvSpPr>
        <p:spPr>
          <a:xfrm>
            <a:off x="778225" y="3435185"/>
            <a:ext cx="6623100" cy="784800"/>
          </a:xfrm>
          <a:prstGeom prst="rect">
            <a:avLst/>
          </a:prstGeom>
        </p:spPr>
        <p:txBody>
          <a:bodyPr spcFirstLastPara="1" wrap="square" lIns="91425" tIns="91425" rIns="91425" bIns="91425" anchor="t" anchorCtr="0">
            <a:noAutofit/>
          </a:bodyPr>
          <a:lstStyle/>
          <a:p>
            <a:pPr marL="0" lvl="0" indent="0">
              <a:buNone/>
            </a:pPr>
            <a:r>
              <a:rPr lang="en-US" dirty="0">
                <a:solidFill>
                  <a:schemeClr val="bg1"/>
                </a:solidFill>
              </a:rPr>
              <a:t>Definition: provided in addition to what is already present or available to complete or enhance it.</a:t>
            </a:r>
          </a:p>
        </p:txBody>
      </p:sp>
      <p:sp>
        <p:nvSpPr>
          <p:cNvPr id="139" name="Google Shape;139;p1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5" name="Graphic 4" descr="Cheers">
            <a:extLst>
              <a:ext uri="{FF2B5EF4-FFF2-40B4-BE49-F238E27FC236}">
                <a16:creationId xmlns:a16="http://schemas.microsoft.com/office/drawing/2014/main" id="{85C5E274-0471-44FC-845C-70E147DA9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5984" y="451104"/>
            <a:ext cx="1438656" cy="1426463"/>
          </a:xfrm>
          <a:prstGeom prst="rect">
            <a:avLst/>
          </a:prstGeom>
        </p:spPr>
      </p:pic>
      <p:sp>
        <p:nvSpPr>
          <p:cNvPr id="3" name="TextBox 2">
            <a:extLst>
              <a:ext uri="{FF2B5EF4-FFF2-40B4-BE49-F238E27FC236}">
                <a16:creationId xmlns:a16="http://schemas.microsoft.com/office/drawing/2014/main" id="{C01B6F3A-4037-49C3-854B-F56FA8374D32}"/>
              </a:ext>
            </a:extLst>
          </p:cNvPr>
          <p:cNvSpPr txBox="1"/>
          <p:nvPr/>
        </p:nvSpPr>
        <p:spPr>
          <a:xfrm>
            <a:off x="7053581" y="4696933"/>
            <a:ext cx="1426994" cy="430887"/>
          </a:xfrm>
          <a:prstGeom prst="rect">
            <a:avLst/>
          </a:prstGeom>
          <a:noFill/>
        </p:spPr>
        <p:txBody>
          <a:bodyPr wrap="none" rtlCol="0">
            <a:spAutoFit/>
          </a:bodyPr>
          <a:lstStyle/>
          <a:p>
            <a:r>
              <a:rPr lang="en-US" sz="800" dirty="0">
                <a:solidFill>
                  <a:schemeClr val="lt1"/>
                </a:solidFill>
              </a:rPr>
              <a:t>https://languages.oup.com/</a:t>
            </a:r>
          </a:p>
          <a:p>
            <a:endParaRPr lang="en-US" dirty="0"/>
          </a:p>
        </p:txBody>
      </p:sp>
      <p:pic>
        <p:nvPicPr>
          <p:cNvPr id="2" name="Audio 1">
            <a:hlinkClick r:id="" action="ppaction://media"/>
            <a:extLst>
              <a:ext uri="{FF2B5EF4-FFF2-40B4-BE49-F238E27FC236}">
                <a16:creationId xmlns:a16="http://schemas.microsoft.com/office/drawing/2014/main" id="{CBC9242F-1C7E-40DC-B956-A4E13F0C25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248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326571" y="358388"/>
            <a:ext cx="7529805"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1"/>
                </a:solidFill>
              </a:rPr>
              <a:t>Title I Schoolwide Planning and Input</a:t>
            </a:r>
            <a:endParaRPr dirty="0">
              <a:solidFill>
                <a:schemeClr val="tx1"/>
              </a:solidFill>
            </a:endParaRPr>
          </a:p>
        </p:txBody>
      </p:sp>
      <p:grpSp>
        <p:nvGrpSpPr>
          <p:cNvPr id="243" name="Google Shape;243;p28"/>
          <p:cNvGrpSpPr/>
          <p:nvPr/>
        </p:nvGrpSpPr>
        <p:grpSpPr>
          <a:xfrm>
            <a:off x="5632317" y="2002063"/>
            <a:ext cx="3305700" cy="2612288"/>
            <a:chOff x="5632317" y="1189775"/>
            <a:chExt cx="3305700" cy="3483050"/>
          </a:xfrm>
        </p:grpSpPr>
        <p:sp>
          <p:nvSpPr>
            <p:cNvPr id="244" name="Google Shape;244;p28"/>
            <p:cNvSpPr/>
            <p:nvPr/>
          </p:nvSpPr>
          <p:spPr>
            <a:xfrm>
              <a:off x="5632317" y="1189775"/>
              <a:ext cx="3305700" cy="6690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Last</a:t>
              </a:r>
              <a:endParaRPr>
                <a:solidFill>
                  <a:schemeClr val="lt1"/>
                </a:solidFill>
                <a:latin typeface="Lato"/>
                <a:ea typeface="Lato"/>
                <a:cs typeface="Lato"/>
                <a:sym typeface="Lato"/>
              </a:endParaRPr>
            </a:p>
          </p:txBody>
        </p:sp>
        <p:sp>
          <p:nvSpPr>
            <p:cNvPr id="245" name="Google Shape;245;p28"/>
            <p:cNvSpPr txBox="1"/>
            <p:nvPr/>
          </p:nvSpPr>
          <p:spPr>
            <a:xfrm>
              <a:off x="6167062" y="2000859"/>
              <a:ext cx="2236201" cy="2671966"/>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grpSp>
        <p:nvGrpSpPr>
          <p:cNvPr id="246" name="Google Shape;246;p28"/>
          <p:cNvGrpSpPr/>
          <p:nvPr/>
        </p:nvGrpSpPr>
        <p:grpSpPr>
          <a:xfrm>
            <a:off x="0" y="2002224"/>
            <a:ext cx="3546900" cy="2612127"/>
            <a:chOff x="0" y="1189989"/>
            <a:chExt cx="3546900" cy="3482836"/>
          </a:xfrm>
        </p:grpSpPr>
        <p:sp>
          <p:nvSpPr>
            <p:cNvPr id="247" name="Google Shape;247;p28"/>
            <p:cNvSpPr/>
            <p:nvPr/>
          </p:nvSpPr>
          <p:spPr>
            <a:xfrm>
              <a:off x="0" y="1189989"/>
              <a:ext cx="3546900" cy="669000"/>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First</a:t>
              </a:r>
              <a:endParaRPr sz="2400">
                <a:solidFill>
                  <a:schemeClr val="lt1"/>
                </a:solidFill>
                <a:latin typeface="Raleway"/>
                <a:ea typeface="Raleway"/>
                <a:cs typeface="Raleway"/>
                <a:sym typeface="Raleway"/>
              </a:endParaRPr>
            </a:p>
          </p:txBody>
        </p:sp>
        <p:sp>
          <p:nvSpPr>
            <p:cNvPr id="248" name="Google Shape;248;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sz="1600" dirty="0">
                <a:solidFill>
                  <a:schemeClr val="dk1"/>
                </a:solidFill>
                <a:latin typeface="Lato"/>
                <a:ea typeface="Lato"/>
                <a:cs typeface="Lato"/>
                <a:sym typeface="Lato"/>
              </a:endParaRPr>
            </a:p>
          </p:txBody>
        </p:sp>
      </p:grpSp>
      <p:grpSp>
        <p:nvGrpSpPr>
          <p:cNvPr id="249" name="Google Shape;249;p28"/>
          <p:cNvGrpSpPr/>
          <p:nvPr/>
        </p:nvGrpSpPr>
        <p:grpSpPr>
          <a:xfrm>
            <a:off x="2944204" y="2002063"/>
            <a:ext cx="3305700" cy="2654486"/>
            <a:chOff x="2944204" y="1189775"/>
            <a:chExt cx="3305700" cy="3539314"/>
          </a:xfrm>
        </p:grpSpPr>
        <p:sp>
          <p:nvSpPr>
            <p:cNvPr id="250" name="Google Shape;250;p28"/>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Second</a:t>
              </a:r>
              <a:endParaRPr>
                <a:solidFill>
                  <a:schemeClr val="lt1"/>
                </a:solidFill>
                <a:latin typeface="Lato"/>
                <a:ea typeface="Lato"/>
                <a:cs typeface="Lato"/>
                <a:sym typeface="Lato"/>
              </a:endParaRPr>
            </a:p>
          </p:txBody>
        </p:sp>
        <p:sp>
          <p:nvSpPr>
            <p:cNvPr id="251" name="Google Shape;251;p28"/>
            <p:cNvSpPr txBox="1"/>
            <p:nvPr/>
          </p:nvSpPr>
          <p:spPr>
            <a:xfrm>
              <a:off x="3366425" y="2000859"/>
              <a:ext cx="2325773" cy="272823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meetings/trainings and complete surveys to provide input on Title I funding.</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sp>
        <p:nvSpPr>
          <p:cNvPr id="252" name="Google Shape;252;p2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3" name="Rectangle 2">
            <a:extLst>
              <a:ext uri="{FF2B5EF4-FFF2-40B4-BE49-F238E27FC236}">
                <a16:creationId xmlns:a16="http://schemas.microsoft.com/office/drawing/2014/main" id="{E226A15A-AB8B-461E-B4CC-2F680DF8B07A}"/>
              </a:ext>
            </a:extLst>
          </p:cNvPr>
          <p:cNvSpPr/>
          <p:nvPr/>
        </p:nvSpPr>
        <p:spPr>
          <a:xfrm>
            <a:off x="851028" y="2654338"/>
            <a:ext cx="1997861" cy="1384995"/>
          </a:xfrm>
          <a:prstGeom prst="rect">
            <a:avLst/>
          </a:prstGeom>
        </p:spPr>
        <p:txBody>
          <a:bodyPr wrap="square">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Seek Input from school, family, and community members determine how Title I funds are used based on a needs assessment. </a:t>
            </a:r>
          </a:p>
        </p:txBody>
      </p:sp>
      <p:pic>
        <p:nvPicPr>
          <p:cNvPr id="2" name="Audio 1">
            <a:hlinkClick r:id="" action="ppaction://media"/>
            <a:extLst>
              <a:ext uri="{FF2B5EF4-FFF2-40B4-BE49-F238E27FC236}">
                <a16:creationId xmlns:a16="http://schemas.microsoft.com/office/drawing/2014/main" id="{16C8E8A5-1AFC-4D2D-94F6-31F136FD3E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3532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6584-6FC8-4CFE-ABC7-CA3DA9441705}"/>
              </a:ext>
            </a:extLst>
          </p:cNvPr>
          <p:cNvSpPr>
            <a:spLocks noGrp="1"/>
          </p:cNvSpPr>
          <p:nvPr>
            <p:ph type="title"/>
          </p:nvPr>
        </p:nvSpPr>
        <p:spPr>
          <a:xfrm>
            <a:off x="1586344" y="358388"/>
            <a:ext cx="5769955" cy="857400"/>
          </a:xfrm>
        </p:spPr>
        <p:txBody>
          <a:bodyPr/>
          <a:lstStyle/>
          <a:p>
            <a:r>
              <a:rPr lang="en-US" dirty="0">
                <a:solidFill>
                  <a:schemeClr val="tx1"/>
                </a:solidFill>
              </a:rPr>
              <a:t>Title I Schoolwide Budget</a:t>
            </a:r>
          </a:p>
        </p:txBody>
      </p:sp>
      <p:sp>
        <p:nvSpPr>
          <p:cNvPr id="3" name="Slide Number Placeholder 2">
            <a:extLst>
              <a:ext uri="{FF2B5EF4-FFF2-40B4-BE49-F238E27FC236}">
                <a16:creationId xmlns:a16="http://schemas.microsoft.com/office/drawing/2014/main" id="{8765C816-4D0F-4FD9-9F2C-734D99E57C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Rectangle 3">
            <a:extLst>
              <a:ext uri="{FF2B5EF4-FFF2-40B4-BE49-F238E27FC236}">
                <a16:creationId xmlns:a16="http://schemas.microsoft.com/office/drawing/2014/main" id="{4A85E29F-2C64-49C1-AD16-7CD5491C723C}"/>
              </a:ext>
            </a:extLst>
          </p:cNvPr>
          <p:cNvSpPr/>
          <p:nvPr/>
        </p:nvSpPr>
        <p:spPr>
          <a:xfrm>
            <a:off x="114725" y="1587931"/>
            <a:ext cx="8914550" cy="3447098"/>
          </a:xfrm>
          <a:prstGeom prst="rect">
            <a:avLst/>
          </a:prstGeom>
        </p:spPr>
        <p:txBody>
          <a:bodyPr wrap="square">
            <a:spAutoFit/>
          </a:bodyPr>
          <a:lstStyle/>
          <a:p>
            <a:pPr marL="0" indent="0">
              <a:buNone/>
            </a:pPr>
            <a:r>
              <a:rPr lang="en-US" sz="18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Belleair Elementary is provided funding to pay for supplemental resources and programs for increased student achievement:</a:t>
            </a:r>
          </a:p>
          <a:p>
            <a:pPr marL="0" indent="0">
              <a:buNone/>
            </a:pPr>
            <a:endParaRPr lang="en-US" b="1"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buFont typeface="Arial" panose="020B0604020202020204" pitchFamily="34" charset="0"/>
              <a:buChar char="•"/>
            </a:pPr>
            <a:r>
              <a:rPr lang="en-US" sz="24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Personnel: interventionist, Title I teachers, paraprofessionals </a:t>
            </a:r>
          </a:p>
          <a:p>
            <a:pPr marL="342900" indent="-342900">
              <a:buFont typeface="Arial" panose="020B0604020202020204" pitchFamily="34" charset="0"/>
              <a:buChar char="•"/>
            </a:pPr>
            <a:r>
              <a:rPr lang="en-US" sz="24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Professional Development </a:t>
            </a:r>
          </a:p>
          <a:p>
            <a:pPr marL="342900" indent="-342900">
              <a:buFont typeface="Arial" panose="020B0604020202020204" pitchFamily="34" charset="0"/>
              <a:buChar char="•"/>
            </a:pPr>
            <a:r>
              <a:rPr lang="en-US" sz="24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Curriculum Development and Coordination </a:t>
            </a:r>
          </a:p>
          <a:p>
            <a:pPr marL="342900" indent="-342900">
              <a:buFont typeface="Arial" panose="020B0604020202020204" pitchFamily="34" charset="0"/>
              <a:buChar char="•"/>
            </a:pPr>
            <a:r>
              <a:rPr lang="en-US" sz="24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Technology Support</a:t>
            </a:r>
          </a:p>
          <a:p>
            <a:pPr marL="342900" indent="-342900">
              <a:buFont typeface="Arial" panose="020B0604020202020204" pitchFamily="34" charset="0"/>
              <a:buChar char="•"/>
            </a:pPr>
            <a:r>
              <a:rPr lang="en-US" sz="24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Supplemental Instructional Materials and Resources</a:t>
            </a:r>
          </a:p>
          <a:p>
            <a:pPr marL="342900" indent="-342900">
              <a:buFont typeface="Arial" panose="020B0604020202020204" pitchFamily="34" charset="0"/>
              <a:buChar char="•"/>
            </a:pPr>
            <a:r>
              <a:rPr lang="en-US" sz="24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After school parent conference and data nights</a:t>
            </a:r>
          </a:p>
          <a:p>
            <a:pPr marL="342900" indent="-342900">
              <a:buFont typeface="Arial" panose="020B0604020202020204" pitchFamily="34" charset="0"/>
              <a:buChar char="•"/>
            </a:pPr>
            <a:r>
              <a:rPr lang="en-US" sz="24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Academic Family Nights  </a:t>
            </a:r>
          </a:p>
        </p:txBody>
      </p:sp>
      <p:pic>
        <p:nvPicPr>
          <p:cNvPr id="5" name="Graphic 4" descr="Money">
            <a:extLst>
              <a:ext uri="{FF2B5EF4-FFF2-40B4-BE49-F238E27FC236}">
                <a16:creationId xmlns:a16="http://schemas.microsoft.com/office/drawing/2014/main" id="{DBABE446-B20A-4145-8889-C6BD3CC0E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816" y="476010"/>
            <a:ext cx="616528" cy="622156"/>
          </a:xfrm>
          <a:prstGeom prst="rect">
            <a:avLst/>
          </a:prstGeom>
        </p:spPr>
      </p:pic>
      <p:pic>
        <p:nvPicPr>
          <p:cNvPr id="6" name="Audio 5">
            <a:hlinkClick r:id="" action="ppaction://media"/>
            <a:extLst>
              <a:ext uri="{FF2B5EF4-FFF2-40B4-BE49-F238E27FC236}">
                <a16:creationId xmlns:a16="http://schemas.microsoft.com/office/drawing/2014/main" id="{3437678C-7766-483D-9B64-546B4A1FF0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88202871"/>
      </p:ext>
    </p:extLst>
  </p:cSld>
  <p:clrMapOvr>
    <a:masterClrMapping/>
  </p:clrMapOvr>
  <p:transition advTm="519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8781-5249-47EB-9DFA-BFAA607F903A}"/>
              </a:ext>
            </a:extLst>
          </p:cNvPr>
          <p:cNvSpPr>
            <a:spLocks noGrp="1"/>
          </p:cNvSpPr>
          <p:nvPr>
            <p:ph type="title"/>
          </p:nvPr>
        </p:nvSpPr>
        <p:spPr/>
        <p:txBody>
          <a:bodyPr/>
          <a:lstStyle/>
          <a:p>
            <a:r>
              <a:rPr lang="en-US" altLang="en-US" dirty="0">
                <a:solidFill>
                  <a:schemeClr val="tx1">
                    <a:lumMod val="75000"/>
                  </a:schemeClr>
                </a:solidFill>
              </a:rPr>
              <a:t>Parent’s Right to Know</a:t>
            </a:r>
            <a:endParaRPr lang="en-US" dirty="0">
              <a:solidFill>
                <a:schemeClr val="tx1">
                  <a:lumMod val="75000"/>
                </a:schemeClr>
              </a:solidFill>
            </a:endParaRPr>
          </a:p>
        </p:txBody>
      </p:sp>
      <p:sp>
        <p:nvSpPr>
          <p:cNvPr id="4" name="Slide Number Placeholder 3">
            <a:extLst>
              <a:ext uri="{FF2B5EF4-FFF2-40B4-BE49-F238E27FC236}">
                <a16:creationId xmlns:a16="http://schemas.microsoft.com/office/drawing/2014/main" id="{BB896436-80EE-4F91-9962-552005F5A6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6" name="Rectangle 5">
            <a:extLst>
              <a:ext uri="{FF2B5EF4-FFF2-40B4-BE49-F238E27FC236}">
                <a16:creationId xmlns:a16="http://schemas.microsoft.com/office/drawing/2014/main" id="{792BEB1D-C138-426E-8B68-A5051D5B9655}"/>
              </a:ext>
            </a:extLst>
          </p:cNvPr>
          <p:cNvSpPr/>
          <p:nvPr/>
        </p:nvSpPr>
        <p:spPr>
          <a:xfrm>
            <a:off x="893700" y="1273344"/>
            <a:ext cx="4572000" cy="523220"/>
          </a:xfrm>
          <a:prstGeom prst="rect">
            <a:avLst/>
          </a:prstGeom>
        </p:spPr>
        <p:txBody>
          <a:bodyPr>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parent of a student attending a Pinellas County School Public School, you have the right to… </a:t>
            </a:r>
            <a:endParaRPr lang="en-US" dirty="0">
              <a:solidFill>
                <a:schemeClr val="tx1">
                  <a:lumMod val="75000"/>
                </a:schemeClr>
              </a:solidFill>
            </a:endParaRPr>
          </a:p>
        </p:txBody>
      </p:sp>
      <p:graphicFrame>
        <p:nvGraphicFramePr>
          <p:cNvPr id="12" name="Text Placeholder 2">
            <a:extLst>
              <a:ext uri="{FF2B5EF4-FFF2-40B4-BE49-F238E27FC236}">
                <a16:creationId xmlns:a16="http://schemas.microsoft.com/office/drawing/2014/main" id="{9E660889-5894-5B32-59F8-8BC26098C234}"/>
              </a:ext>
            </a:extLst>
          </p:cNvPr>
          <p:cNvGraphicFramePr/>
          <p:nvPr>
            <p:extLst>
              <p:ext uri="{D42A27DB-BD31-4B8C-83A1-F6EECF244321}">
                <p14:modId xmlns:p14="http://schemas.microsoft.com/office/powerpoint/2010/main" val="3068726681"/>
              </p:ext>
            </p:extLst>
          </p:nvPr>
        </p:nvGraphicFramePr>
        <p:xfrm>
          <a:off x="762000" y="1796564"/>
          <a:ext cx="3726873" cy="3129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descr="If parents believe they can boost child development, they can change their  kids' outcomes | University of Chicago News">
            <a:extLst>
              <a:ext uri="{FF2B5EF4-FFF2-40B4-BE49-F238E27FC236}">
                <a16:creationId xmlns:a16="http://schemas.microsoft.com/office/drawing/2014/main" id="{63DCDBB5-7929-25FC-85CC-D7709EF62D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8560" y="2017115"/>
            <a:ext cx="2997497" cy="253412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55BC9D9-747B-4730-AEBF-09C8FF7CA2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970064281"/>
      </p:ext>
    </p:extLst>
  </p:cSld>
  <p:clrMapOvr>
    <a:masterClrMapping/>
  </p:clrMapOvr>
  <p:transition advTm="9296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BF7F-0F86-4770-8EC3-BD7132C90940}"/>
              </a:ext>
            </a:extLst>
          </p:cNvPr>
          <p:cNvSpPr>
            <a:spLocks noGrp="1"/>
          </p:cNvSpPr>
          <p:nvPr>
            <p:ph type="title"/>
          </p:nvPr>
        </p:nvSpPr>
        <p:spPr>
          <a:xfrm>
            <a:off x="802260" y="162462"/>
            <a:ext cx="6462600" cy="857400"/>
          </a:xfrm>
        </p:spPr>
        <p:txBody>
          <a:bodyPr/>
          <a:lstStyle/>
          <a:p>
            <a:pPr algn="ctr"/>
            <a:r>
              <a:rPr lang="en-US" altLang="en-US" sz="2400" dirty="0">
                <a:solidFill>
                  <a:schemeClr val="tx1"/>
                </a:solidFill>
              </a:rPr>
              <a:t>Working Together for Student Success</a:t>
            </a:r>
            <a:endParaRPr lang="en-US" sz="2400" dirty="0">
              <a:solidFill>
                <a:schemeClr val="tx1"/>
              </a:solidFill>
            </a:endParaRPr>
          </a:p>
        </p:txBody>
      </p:sp>
      <p:sp>
        <p:nvSpPr>
          <p:cNvPr id="3" name="Text Placeholder 2">
            <a:extLst>
              <a:ext uri="{FF2B5EF4-FFF2-40B4-BE49-F238E27FC236}">
                <a16:creationId xmlns:a16="http://schemas.microsoft.com/office/drawing/2014/main" id="{4047A87B-31D1-4724-B5AD-5EDCF2E67038}"/>
              </a:ext>
            </a:extLst>
          </p:cNvPr>
          <p:cNvSpPr>
            <a:spLocks noGrp="1"/>
          </p:cNvSpPr>
          <p:nvPr>
            <p:ph type="body" idx="1"/>
          </p:nvPr>
        </p:nvSpPr>
        <p:spPr>
          <a:xfrm>
            <a:off x="256854" y="894697"/>
            <a:ext cx="8465906" cy="3552300"/>
          </a:xfrm>
        </p:spPr>
        <p:txBody>
          <a:bodyPr/>
          <a:lstStyle/>
          <a:p>
            <a:pPr marL="0" indent="0">
              <a:buClr>
                <a:schemeClr val="accent3"/>
              </a:buClr>
              <a:buNone/>
              <a:defRP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Title I parent you have the right to be involved in the development of the following plans and documents for our school which can be found on our Belleair website to view as well as in the Parent Station located in the front office. </a:t>
            </a:r>
            <a:endParaRPr lang="en-US" sz="1800" dirty="0"/>
          </a:p>
        </p:txBody>
      </p:sp>
      <p:sp>
        <p:nvSpPr>
          <p:cNvPr id="4" name="Slide Number Placeholder 3">
            <a:extLst>
              <a:ext uri="{FF2B5EF4-FFF2-40B4-BE49-F238E27FC236}">
                <a16:creationId xmlns:a16="http://schemas.microsoft.com/office/drawing/2014/main" id="{C97B65BF-0CDC-4772-B5B3-E91097663A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grpSp>
        <p:nvGrpSpPr>
          <p:cNvPr id="5" name="Google Shape;1121;p48">
            <a:extLst>
              <a:ext uri="{FF2B5EF4-FFF2-40B4-BE49-F238E27FC236}">
                <a16:creationId xmlns:a16="http://schemas.microsoft.com/office/drawing/2014/main" id="{249E88CB-52ED-4BAD-B6F6-8CD1D88F8F0B}"/>
              </a:ext>
            </a:extLst>
          </p:cNvPr>
          <p:cNvGrpSpPr/>
          <p:nvPr/>
        </p:nvGrpSpPr>
        <p:grpSpPr>
          <a:xfrm>
            <a:off x="2822448" y="2081041"/>
            <a:ext cx="3308939" cy="2567124"/>
            <a:chOff x="5926265" y="4424051"/>
            <a:chExt cx="720246" cy="720181"/>
          </a:xfrm>
        </p:grpSpPr>
        <p:sp>
          <p:nvSpPr>
            <p:cNvPr id="6" name="Google Shape;1122;p48">
              <a:extLst>
                <a:ext uri="{FF2B5EF4-FFF2-40B4-BE49-F238E27FC236}">
                  <a16:creationId xmlns:a16="http://schemas.microsoft.com/office/drawing/2014/main" id="{A7ABF7FB-7E02-4C63-89A0-4283D9FF9418}"/>
                </a:ext>
              </a:extLst>
            </p:cNvPr>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7" name="Google Shape;1123;p48">
              <a:extLst>
                <a:ext uri="{FF2B5EF4-FFF2-40B4-BE49-F238E27FC236}">
                  <a16:creationId xmlns:a16="http://schemas.microsoft.com/office/drawing/2014/main" id="{76B96400-71C4-4C7B-B739-70A9E9476991}"/>
                </a:ext>
              </a:extLst>
            </p:cNvPr>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8" name="Google Shape;1124;p48">
              <a:extLst>
                <a:ext uri="{FF2B5EF4-FFF2-40B4-BE49-F238E27FC236}">
                  <a16:creationId xmlns:a16="http://schemas.microsoft.com/office/drawing/2014/main" id="{2BF89D36-E59D-4F4C-A7E6-1EC1D2FCF48D}"/>
                </a:ext>
              </a:extLst>
            </p:cNvPr>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9" name="Google Shape;1125;p48">
              <a:extLst>
                <a:ext uri="{FF2B5EF4-FFF2-40B4-BE49-F238E27FC236}">
                  <a16:creationId xmlns:a16="http://schemas.microsoft.com/office/drawing/2014/main" id="{B1592E36-77DA-4C5C-B62F-EC7418BDEE86}"/>
                </a:ext>
              </a:extLst>
            </p:cNvPr>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grpSp>
      <p:sp>
        <p:nvSpPr>
          <p:cNvPr id="10" name="Rectangle 9">
            <a:extLst>
              <a:ext uri="{FF2B5EF4-FFF2-40B4-BE49-F238E27FC236}">
                <a16:creationId xmlns:a16="http://schemas.microsoft.com/office/drawing/2014/main" id="{86DE6555-8DFE-4888-8690-9E31CCCA6A42}"/>
              </a:ext>
            </a:extLst>
          </p:cNvPr>
          <p:cNvSpPr/>
          <p:nvPr/>
        </p:nvSpPr>
        <p:spPr>
          <a:xfrm>
            <a:off x="3112992" y="2363923"/>
            <a:ext cx="1261872" cy="738664"/>
          </a:xfrm>
          <a:prstGeom prst="rect">
            <a:avLst/>
          </a:prstGeom>
        </p:spPr>
        <p:txBody>
          <a:bodyPr wrap="square">
            <a:spAutoFit/>
          </a:bodyPr>
          <a:lstStyle/>
          <a:p>
            <a:pPr>
              <a:buClr>
                <a:schemeClr val="accent3"/>
              </a:buClr>
              <a:buFont typeface="Wingdings 2"/>
              <a:buChar char=""/>
              <a:defRPr/>
            </a:pPr>
            <a:r>
              <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p>
        </p:txBody>
      </p:sp>
      <p:sp>
        <p:nvSpPr>
          <p:cNvPr id="11" name="Rectangle 10">
            <a:extLst>
              <a:ext uri="{FF2B5EF4-FFF2-40B4-BE49-F238E27FC236}">
                <a16:creationId xmlns:a16="http://schemas.microsoft.com/office/drawing/2014/main" id="{3B86531B-498B-40A7-BEC8-1C2D66EC35AC}"/>
              </a:ext>
            </a:extLst>
          </p:cNvPr>
          <p:cNvSpPr/>
          <p:nvPr/>
        </p:nvSpPr>
        <p:spPr>
          <a:xfrm>
            <a:off x="4742688" y="2349215"/>
            <a:ext cx="1111278" cy="738664"/>
          </a:xfrm>
          <a:prstGeom prst="rect">
            <a:avLst/>
          </a:prstGeom>
        </p:spPr>
        <p:txBody>
          <a:bodyPr wrap="square">
            <a:spAutoFit/>
          </a:bodyPr>
          <a:lstStyle/>
          <a:p>
            <a:pPr>
              <a:buClr>
                <a:schemeClr val="accent3"/>
              </a:buClr>
              <a:buFont typeface="Wingdings 2"/>
              <a:buChar char=""/>
              <a:defRPr/>
            </a:pP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p:txBody>
      </p:sp>
      <p:sp>
        <p:nvSpPr>
          <p:cNvPr id="13" name="Rectangle 12">
            <a:extLst>
              <a:ext uri="{FF2B5EF4-FFF2-40B4-BE49-F238E27FC236}">
                <a16:creationId xmlns:a16="http://schemas.microsoft.com/office/drawing/2014/main" id="{F25F4F0C-A5FD-4A46-9B8D-C4FDC3C0F2D9}"/>
              </a:ext>
            </a:extLst>
          </p:cNvPr>
          <p:cNvSpPr/>
          <p:nvPr/>
        </p:nvSpPr>
        <p:spPr>
          <a:xfrm>
            <a:off x="3157728" y="3419948"/>
            <a:ext cx="1298640" cy="954107"/>
          </a:xfrm>
          <a:prstGeom prst="rect">
            <a:avLst/>
          </a:prstGeom>
        </p:spPr>
        <p:txBody>
          <a:bodyPr wrap="square">
            <a:spAutoFit/>
          </a:bodyPr>
          <a:lstStyle/>
          <a:p>
            <a:pPr>
              <a:buClr>
                <a:schemeClr val="accent3"/>
              </a:buClr>
              <a:buFont typeface="Wingdings 2"/>
              <a:buChar char=""/>
              <a:defRPr/>
            </a:pP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Parent and Family Engagement Plan (PFEP)</a:t>
            </a:r>
          </a:p>
        </p:txBody>
      </p:sp>
      <p:sp>
        <p:nvSpPr>
          <p:cNvPr id="14" name="Rectangle 13">
            <a:extLst>
              <a:ext uri="{FF2B5EF4-FFF2-40B4-BE49-F238E27FC236}">
                <a16:creationId xmlns:a16="http://schemas.microsoft.com/office/drawing/2014/main" id="{65977F7D-52EC-4ABB-B6B2-006ECD2B9A92}"/>
              </a:ext>
            </a:extLst>
          </p:cNvPr>
          <p:cNvSpPr/>
          <p:nvPr/>
        </p:nvSpPr>
        <p:spPr>
          <a:xfrm>
            <a:off x="4742688" y="3434001"/>
            <a:ext cx="1111278" cy="954107"/>
          </a:xfrm>
          <a:prstGeom prst="rect">
            <a:avLst/>
          </a:prstGeom>
        </p:spPr>
        <p:txBody>
          <a:bodyPr wrap="square">
            <a:spAutoFit/>
          </a:bodyPr>
          <a:lstStyle/>
          <a:p>
            <a:pPr>
              <a:buClr>
                <a:schemeClr val="accent3"/>
              </a:buClr>
              <a:buFont typeface="Wingdings 2"/>
              <a:buChar char=""/>
              <a:defRPr/>
            </a:pP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p:txBody>
      </p:sp>
      <p:pic>
        <p:nvPicPr>
          <p:cNvPr id="12" name="Audio 11">
            <a:hlinkClick r:id="" action="ppaction://media"/>
            <a:extLst>
              <a:ext uri="{FF2B5EF4-FFF2-40B4-BE49-F238E27FC236}">
                <a16:creationId xmlns:a16="http://schemas.microsoft.com/office/drawing/2014/main" id="{44B359E2-02B3-4294-B0DC-BB056B78FF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486681896"/>
      </p:ext>
    </p:extLst>
  </p:cSld>
  <p:clrMapOvr>
    <a:masterClrMapping/>
  </p:clrMapOvr>
  <p:transition advTm="258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76F2-EF88-4AAD-A93B-45457B89C67E}"/>
              </a:ext>
            </a:extLst>
          </p:cNvPr>
          <p:cNvSpPr>
            <a:spLocks noGrp="1"/>
          </p:cNvSpPr>
          <p:nvPr>
            <p:ph type="title"/>
          </p:nvPr>
        </p:nvSpPr>
        <p:spPr>
          <a:xfrm>
            <a:off x="1007633" y="263295"/>
            <a:ext cx="6677891" cy="857400"/>
          </a:xfrm>
        </p:spPr>
        <p:txBody>
          <a:bodyPr/>
          <a:lstStyle/>
          <a:p>
            <a:r>
              <a:rPr lang="en-US" dirty="0">
                <a:solidFill>
                  <a:schemeClr val="tx1"/>
                </a:solidFill>
              </a:rPr>
              <a:t>Parent-School-Student Compact</a:t>
            </a:r>
          </a:p>
        </p:txBody>
      </p:sp>
      <p:sp>
        <p:nvSpPr>
          <p:cNvPr id="3" name="Text Placeholder 2">
            <a:extLst>
              <a:ext uri="{FF2B5EF4-FFF2-40B4-BE49-F238E27FC236}">
                <a16:creationId xmlns:a16="http://schemas.microsoft.com/office/drawing/2014/main" id="{A462ECDD-C4E5-495D-85CD-26969A56340E}"/>
              </a:ext>
            </a:extLst>
          </p:cNvPr>
          <p:cNvSpPr>
            <a:spLocks noGrp="1"/>
          </p:cNvSpPr>
          <p:nvPr>
            <p:ph type="body" idx="1"/>
          </p:nvPr>
        </p:nvSpPr>
        <p:spPr>
          <a:xfrm>
            <a:off x="1119557" y="1215934"/>
            <a:ext cx="3136800" cy="2640732"/>
          </a:xfrm>
        </p:spPr>
        <p:txBody>
          <a:bodyPr/>
          <a:lstStyle/>
          <a:p>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14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purpose</a:t>
            </a:r>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the compact is to foster student achievement. By signing the Parent-School-Student Compact, Belleair Elementary, teachers, staff, parents and students agree to work together to share the responsibility of helping </a:t>
            </a:r>
            <a:r>
              <a:rPr lang="en-US" sz="14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students meet or exceed state, district and school academic goals. </a:t>
            </a:r>
          </a:p>
          <a:p>
            <a:endParaRPr lang="en-US" dirty="0"/>
          </a:p>
        </p:txBody>
      </p:sp>
      <p:sp>
        <p:nvSpPr>
          <p:cNvPr id="4" name="Text Placeholder 3">
            <a:extLst>
              <a:ext uri="{FF2B5EF4-FFF2-40B4-BE49-F238E27FC236}">
                <a16:creationId xmlns:a16="http://schemas.microsoft.com/office/drawing/2014/main" id="{B0404605-EAC2-49DF-AEAF-09BA7E962D18}"/>
              </a:ext>
            </a:extLst>
          </p:cNvPr>
          <p:cNvSpPr>
            <a:spLocks noGrp="1"/>
          </p:cNvSpPr>
          <p:nvPr>
            <p:ph type="body" idx="2"/>
          </p:nvPr>
        </p:nvSpPr>
        <p:spPr>
          <a:xfrm>
            <a:off x="4346578" y="1215934"/>
            <a:ext cx="3136800" cy="2335530"/>
          </a:xfrm>
        </p:spPr>
        <p:txBody>
          <a:bodyPr/>
          <a:lstStyle/>
          <a:p>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dirty="0"/>
          </a:p>
        </p:txBody>
      </p:sp>
      <p:sp>
        <p:nvSpPr>
          <p:cNvPr id="5" name="Slide Number Placeholder 4">
            <a:extLst>
              <a:ext uri="{FF2B5EF4-FFF2-40B4-BE49-F238E27FC236}">
                <a16:creationId xmlns:a16="http://schemas.microsoft.com/office/drawing/2014/main" id="{D164F21E-811E-4AA3-BB74-64E40843B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11" name="TextBox 10">
            <a:extLst>
              <a:ext uri="{FF2B5EF4-FFF2-40B4-BE49-F238E27FC236}">
                <a16:creationId xmlns:a16="http://schemas.microsoft.com/office/drawing/2014/main" id="{6C4D5C6B-BE56-48D5-AE56-3A31682F7E51}"/>
              </a:ext>
            </a:extLst>
          </p:cNvPr>
          <p:cNvSpPr txBox="1"/>
          <p:nvPr/>
        </p:nvSpPr>
        <p:spPr>
          <a:xfrm>
            <a:off x="5191334" y="3551464"/>
            <a:ext cx="3359727" cy="1384995"/>
          </a:xfrm>
          <a:prstGeom prst="rect">
            <a:avLst/>
          </a:prstGeom>
          <a:noFill/>
        </p:spPr>
        <p:txBody>
          <a:bodyPr wrap="square" rtlCol="0">
            <a:spAutoFit/>
          </a:bodyPr>
          <a:lstStyle/>
          <a:p>
            <a:r>
              <a:rPr lang="en-US"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dirty="0">
                <a:solidFill>
                  <a:srgbClr val="0070C0"/>
                </a:solidFill>
                <a:highlight>
                  <a:srgbClr val="FFFF00"/>
                </a:highlight>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signed compacts!</a:t>
            </a:r>
          </a:p>
          <a:p>
            <a:endParaRPr lang="en-US" dirty="0"/>
          </a:p>
        </p:txBody>
      </p:sp>
      <p:pic>
        <p:nvPicPr>
          <p:cNvPr id="4098" name="Picture 2" descr="Science Says Only 8 Percent of People Actually Achieve Their Goals. Here  Are 7 Things They Do Differently | Inc.com">
            <a:extLst>
              <a:ext uri="{FF2B5EF4-FFF2-40B4-BE49-F238E27FC236}">
                <a16:creationId xmlns:a16="http://schemas.microsoft.com/office/drawing/2014/main" id="{901BD940-0E72-DCC4-A674-E42E5DBA9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805" y="3625439"/>
            <a:ext cx="1676876" cy="138499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2B1BD463-8C92-400A-A2C3-2E514ECA33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309680413"/>
      </p:ext>
    </p:extLst>
  </p:cSld>
  <p:clrMapOvr>
    <a:masterClrMapping/>
  </p:clrMapOvr>
  <p:transition advTm="3250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6"/>
</p:tagLst>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2801C5F63A8043822B92FA3B16A45A" ma:contentTypeVersion="13" ma:contentTypeDescription="Create a new document." ma:contentTypeScope="" ma:versionID="a8cde5231c56467dd3dab334ef892346">
  <xsd:schema xmlns:xsd="http://www.w3.org/2001/XMLSchema" xmlns:xs="http://www.w3.org/2001/XMLSchema" xmlns:p="http://schemas.microsoft.com/office/2006/metadata/properties" xmlns:ns3="470e3eb8-2c6e-4173-8601-803ae60d320b" xmlns:ns4="bfa61328-a57b-4abf-9956-9c179249eabe" targetNamespace="http://schemas.microsoft.com/office/2006/metadata/properties" ma:root="true" ma:fieldsID="cc172e98e9f1ae0db7ae1840a0f58ff7" ns3:_="" ns4:_="">
    <xsd:import namespace="470e3eb8-2c6e-4173-8601-803ae60d320b"/>
    <xsd:import namespace="bfa61328-a57b-4abf-9956-9c179249eab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e3eb8-2c6e-4173-8601-803ae60d32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a61328-a57b-4abf-9956-9c179249eab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76A397-1225-454F-8F14-BA0483B45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0e3eb8-2c6e-4173-8601-803ae60d320b"/>
    <ds:schemaRef ds:uri="bfa61328-a57b-4abf-9956-9c179249e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BC683C-F712-4285-83F9-47B438E00907}">
  <ds:schemaRefs>
    <ds:schemaRef ds:uri="http://schemas.microsoft.com/sharepoint/v3/contenttype/forms"/>
  </ds:schemaRefs>
</ds:datastoreItem>
</file>

<file path=customXml/itemProps3.xml><?xml version="1.0" encoding="utf-8"?>
<ds:datastoreItem xmlns:ds="http://schemas.openxmlformats.org/officeDocument/2006/customXml" ds:itemID="{4D974530-AC96-431F-AD8D-2C022D30E692}">
  <ds:schemaRefs>
    <ds:schemaRef ds:uri="470e3eb8-2c6e-4173-8601-803ae60d320b"/>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bfa61328-a57b-4abf-9956-9c179249eab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23223</TotalTime>
  <Words>1254</Words>
  <Application>Microsoft Office PowerPoint</Application>
  <PresentationFormat>On-screen Show (16:9)</PresentationFormat>
  <Paragraphs>130</Paragraphs>
  <Slides>17</Slides>
  <Notes>15</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Nirmala UI Semilight</vt:lpstr>
      <vt:lpstr>Wingdings 2</vt:lpstr>
      <vt:lpstr>Lato</vt:lpstr>
      <vt:lpstr>Monotype Corsiva</vt:lpstr>
      <vt:lpstr>Arial</vt:lpstr>
      <vt:lpstr>Calibri</vt:lpstr>
      <vt:lpstr>Raleway</vt:lpstr>
      <vt:lpstr>Antonio template</vt:lpstr>
      <vt:lpstr>Title I Annual Parent Meeting</vt:lpstr>
      <vt:lpstr>All About Title I</vt:lpstr>
      <vt:lpstr>Title I Funding Process</vt:lpstr>
      <vt:lpstr>Supplemental Resources</vt:lpstr>
      <vt:lpstr>Title I Schoolwide Planning and Input</vt:lpstr>
      <vt:lpstr>Title I Schoolwide Budget</vt:lpstr>
      <vt:lpstr>Parent’s Right to Know</vt:lpstr>
      <vt:lpstr>Working Together for Student Success</vt:lpstr>
      <vt:lpstr>Parent-School-Student Compact</vt:lpstr>
      <vt:lpstr>Belleair Elementary  School Compact</vt:lpstr>
      <vt:lpstr>Parent Advisory Council (PAC)</vt:lpstr>
      <vt:lpstr>Recruitment Video: We Want you !</vt:lpstr>
      <vt:lpstr>PowerPoint Presentation</vt:lpstr>
      <vt:lpstr>PowerPoint Presentation</vt:lpstr>
      <vt:lpstr>PowerPoint Presentation</vt:lpstr>
      <vt:lpstr>New Assessment: FAST</vt:lpstr>
      <vt:lpstr>Please take the time to participate in our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Annual Parent Meeting</dc:title>
  <dc:creator>Petitbois Merlande</dc:creator>
  <cp:lastModifiedBy>Hersh-Brown Amy</cp:lastModifiedBy>
  <cp:revision>71</cp:revision>
  <cp:lastPrinted>2022-10-18T17:43:33Z</cp:lastPrinted>
  <dcterms:modified xsi:type="dcterms:W3CDTF">2022-10-23T17:14:42Z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0x010100262801C5F63A8043822B92FA3B16A45A</vt:lpwstr>
  </property>
</Properties>
</file>